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3"/>
  </p:notesMasterIdLst>
  <p:handoutMasterIdLst>
    <p:handoutMasterId r:id="rId34"/>
  </p:handoutMasterIdLst>
  <p:sldIdLst>
    <p:sldId id="256" r:id="rId2"/>
    <p:sldId id="415" r:id="rId3"/>
    <p:sldId id="408" r:id="rId4"/>
    <p:sldId id="407" r:id="rId5"/>
    <p:sldId id="418" r:id="rId6"/>
    <p:sldId id="410" r:id="rId7"/>
    <p:sldId id="414" r:id="rId8"/>
    <p:sldId id="391" r:id="rId9"/>
    <p:sldId id="399" r:id="rId10"/>
    <p:sldId id="390" r:id="rId11"/>
    <p:sldId id="398" r:id="rId12"/>
    <p:sldId id="416" r:id="rId13"/>
    <p:sldId id="401" r:id="rId14"/>
    <p:sldId id="400" r:id="rId15"/>
    <p:sldId id="397" r:id="rId16"/>
    <p:sldId id="406" r:id="rId17"/>
    <p:sldId id="393" r:id="rId18"/>
    <p:sldId id="403" r:id="rId19"/>
    <p:sldId id="417" r:id="rId20"/>
    <p:sldId id="405" r:id="rId21"/>
    <p:sldId id="427" r:id="rId22"/>
    <p:sldId id="430" r:id="rId23"/>
    <p:sldId id="429" r:id="rId24"/>
    <p:sldId id="432" r:id="rId25"/>
    <p:sldId id="431" r:id="rId26"/>
    <p:sldId id="425" r:id="rId27"/>
    <p:sldId id="404" r:id="rId28"/>
    <p:sldId id="423" r:id="rId29"/>
    <p:sldId id="421" r:id="rId30"/>
    <p:sldId id="424" r:id="rId31"/>
    <p:sldId id="326" r:id="rId32"/>
  </p:sldIdLst>
  <p:sldSz cx="9906000" cy="6858000" type="A4"/>
  <p:notesSz cx="6797675" cy="9926638"/>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per, Sarah" initials="SK" lastIdx="96" clrIdx="0">
    <p:extLst>
      <p:ext uri="{19B8F6BF-5375-455C-9EA6-DF929625EA0E}">
        <p15:presenceInfo xmlns:p15="http://schemas.microsoft.com/office/powerpoint/2012/main" userId="Kasper, Sarah" providerId="None"/>
      </p:ext>
    </p:extLst>
  </p:cmAuthor>
  <p:cmAuthor id="2" name="Assouline Jonathan" initials="AJ" lastIdx="58" clrIdx="1">
    <p:extLst>
      <p:ext uri="{19B8F6BF-5375-455C-9EA6-DF929625EA0E}">
        <p15:presenceInfo xmlns:p15="http://schemas.microsoft.com/office/powerpoint/2012/main" userId="Assouline Jonat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9BA"/>
    <a:srgbClr val="EE7624"/>
    <a:srgbClr val="30321D"/>
    <a:srgbClr val="1A1A10"/>
    <a:srgbClr val="28280C"/>
    <a:srgbClr val="292329"/>
    <a:srgbClr val="A29185"/>
    <a:srgbClr val="302B3E"/>
    <a:srgbClr val="AEA9A3"/>
    <a:srgbClr val="989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3837" autoAdjust="0"/>
  </p:normalViewPr>
  <p:slideViewPr>
    <p:cSldViewPr>
      <p:cViewPr varScale="1">
        <p:scale>
          <a:sx n="108" d="100"/>
          <a:sy n="108" d="100"/>
        </p:scale>
        <p:origin x="1404" y="102"/>
      </p:cViewPr>
      <p:guideLst/>
    </p:cSldViewPr>
  </p:slideViewPr>
  <p:notesTextViewPr>
    <p:cViewPr>
      <p:scale>
        <a:sx n="3" d="2"/>
        <a:sy n="3" d="2"/>
      </p:scale>
      <p:origin x="0" y="0"/>
    </p:cViewPr>
  </p:notesTextViewPr>
  <p:sorterViewPr>
    <p:cViewPr>
      <p:scale>
        <a:sx n="150" d="100"/>
        <a:sy n="150" d="100"/>
      </p:scale>
      <p:origin x="0" y="-9882"/>
    </p:cViewPr>
  </p:sorterViewPr>
  <p:notesViewPr>
    <p:cSldViewPr>
      <p:cViewPr varScale="1">
        <p:scale>
          <a:sx n="81" d="100"/>
          <a:sy n="81" d="100"/>
        </p:scale>
        <p:origin x="314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100" dirty="0" smtClean="0">
                <a:solidFill>
                  <a:srgbClr val="EE7624"/>
                </a:solidFill>
              </a:rPr>
              <a:t>2019 – 7.566 GW</a:t>
            </a:r>
            <a:endParaRPr lang="en-US" sz="1100" dirty="0">
              <a:solidFill>
                <a:srgbClr val="EE7624"/>
              </a:solidFill>
            </a:endParaRPr>
          </a:p>
        </c:rich>
      </c:tx>
      <c:layout>
        <c:manualLayout>
          <c:xMode val="edge"/>
          <c:yMode val="edge"/>
          <c:x val="0.32257782545213604"/>
          <c:y val="7.7997802550098232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17E-4427-BFD0-A27CD8A1EB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F17E-4427-BFD0-A27CD8A1EB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17E-4427-BFD0-A27CD8A1EB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17E-4427-BFD0-A27CD8A1EB6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17E-4427-BFD0-A27CD8A1EB6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4C5-4862-B648-FCB99F36E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F17E-4427-BFD0-A27CD8A1EB6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17E-4427-BFD0-A27CD8A1EB6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17E-4427-BFD0-A27CD8A1EB63}"/>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F17E-4427-BFD0-A27CD8A1EB63}"/>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F17E-4427-BFD0-A27CD8A1EB63}"/>
                </c:ext>
              </c:extLst>
            </c:dLbl>
            <c:dLbl>
              <c:idx val="2"/>
              <c:layout>
                <c:manualLayout>
                  <c:x val="-6.4979659035867859E-2"/>
                  <c:y val="8.90535526120356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F17E-4427-BFD0-A27CD8A1EB63}"/>
                </c:ext>
              </c:extLst>
            </c:dLbl>
            <c:dLbl>
              <c:idx val="3"/>
              <c:layout>
                <c:manualLayout>
                  <c:x val="-6.1369677978319645E-2"/>
                  <c:y val="6.071833132638796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17E-4427-BFD0-A27CD8A1EB63}"/>
                </c:ext>
              </c:extLst>
            </c:dLbl>
            <c:dLbl>
              <c:idx val="4"/>
              <c:layout>
                <c:manualLayout>
                  <c:x val="-0.11159730576027907"/>
                  <c:y val="2.4287332530555112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17E-4427-BFD0-A27CD8A1EB63}"/>
                </c:ext>
              </c:extLst>
            </c:dLbl>
            <c:dLbl>
              <c:idx val="5"/>
              <c:layout>
                <c:manualLayout>
                  <c:x val="-0.10107946961135"/>
                  <c:y val="-5.667044257129547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4C5-4862-B648-FCB99F36EA81}"/>
                </c:ext>
              </c:extLst>
            </c:dLbl>
            <c:dLbl>
              <c:idx val="6"/>
              <c:layout>
                <c:manualLayout>
                  <c:x val="-9.07966398668794E-2"/>
                  <c:y val="-2.6640026343476685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686043487504005"/>
                      <c:h val="0.1113575241163678"/>
                    </c:manualLayout>
                  </c15:layout>
                </c:ext>
                <c:ext xmlns:c16="http://schemas.microsoft.com/office/drawing/2014/chart" uri="{C3380CC4-5D6E-409C-BE32-E72D297353CC}">
                  <c16:uniqueId val="{00000008-F17E-4427-BFD0-A27CD8A1EB63}"/>
                </c:ext>
              </c:extLst>
            </c:dLbl>
            <c:dLbl>
              <c:idx val="7"/>
              <c:layout>
                <c:manualLayout>
                  <c:x val="-6.687271682126994E-2"/>
                  <c:y val="-1.619156606825035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41295754524054"/>
                      <c:h val="0.16096443361619306"/>
                    </c:manualLayout>
                  </c15:layout>
                </c:ext>
                <c:ext xmlns:c16="http://schemas.microsoft.com/office/drawing/2014/chart" uri="{C3380CC4-5D6E-409C-BE32-E72D297353CC}">
                  <c16:uniqueId val="{00000006-F17E-4427-BFD0-A27CD8A1EB63}"/>
                </c:ext>
              </c:extLst>
            </c:dLbl>
            <c:dLbl>
              <c:idx val="8"/>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F17E-4427-BFD0-A27CD8A1EB6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Kohle </c:v>
                </c:pt>
                <c:pt idx="1">
                  <c:v>Gas </c:v>
                </c:pt>
                <c:pt idx="2">
                  <c:v>Öl</c:v>
                </c:pt>
                <c:pt idx="3">
                  <c:v>Nuklar</c:v>
                </c:pt>
                <c:pt idx="4">
                  <c:v>Hydro </c:v>
                </c:pt>
                <c:pt idx="5">
                  <c:v>Wind </c:v>
                </c:pt>
                <c:pt idx="6">
                  <c:v>Solar </c:v>
                </c:pt>
                <c:pt idx="7">
                  <c:v>Energie-
speicherung</c:v>
                </c:pt>
                <c:pt idx="8">
                  <c:v>Andere</c:v>
                </c:pt>
              </c:strCache>
            </c:strRef>
          </c:cat>
          <c:val>
            <c:numRef>
              <c:f>Sheet1!$B$2:$B$10</c:f>
              <c:numCache>
                <c:formatCode>0.00%</c:formatCode>
                <c:ptCount val="9"/>
                <c:pt idx="0">
                  <c:v>0.28000000000000003</c:v>
                </c:pt>
                <c:pt idx="1">
                  <c:v>0.23</c:v>
                </c:pt>
                <c:pt idx="2">
                  <c:v>0.04</c:v>
                </c:pt>
                <c:pt idx="3">
                  <c:v>0.05</c:v>
                </c:pt>
                <c:pt idx="4">
                  <c:v>0.15</c:v>
                </c:pt>
                <c:pt idx="5">
                  <c:v>0.08</c:v>
                </c:pt>
                <c:pt idx="6">
                  <c:v>0.11</c:v>
                </c:pt>
                <c:pt idx="7">
                  <c:v>0.02</c:v>
                </c:pt>
                <c:pt idx="8">
                  <c:v>0.04</c:v>
                </c:pt>
              </c:numCache>
            </c:numRef>
          </c:val>
          <c:extLst>
            <c:ext xmlns:c16="http://schemas.microsoft.com/office/drawing/2014/chart" uri="{C3380CC4-5D6E-409C-BE32-E72D297353CC}">
              <c16:uniqueId val="{00000000-F17E-4427-BFD0-A27CD8A1EB6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100" dirty="0">
                <a:solidFill>
                  <a:srgbClr val="EE7624"/>
                </a:solidFill>
              </a:rPr>
              <a:t>2050 – 20.391 GW</a:t>
            </a:r>
          </a:p>
        </c:rich>
      </c:tx>
      <c:layout>
        <c:manualLayout>
          <c:xMode val="edge"/>
          <c:yMode val="edge"/>
          <c:x val="0.33285670965632375"/>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986-4778-8242-40CD23B239F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986-4778-8242-40CD23B239F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986-4778-8242-40CD23B239F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986-4778-8242-40CD23B239F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986-4778-8242-40CD23B239F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986-4778-8242-40CD23B239F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986-4778-8242-40CD23B239F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986-4778-8242-40CD23B239F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986-4778-8242-40CD23B239F8}"/>
              </c:ext>
            </c:extLst>
          </c:dPt>
          <c:dLbls>
            <c:dLbl>
              <c:idx val="0"/>
              <c:layout>
                <c:manualLayout>
                  <c:x val="6.8525894694584947E-3"/>
                  <c:y val="-3.509901114754420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986-4778-8242-40CD23B239F8}"/>
                </c:ext>
              </c:extLst>
            </c:dLbl>
            <c:dLbl>
              <c:idx val="1"/>
              <c:layout>
                <c:manualLayout>
                  <c:x val="3.0836652612563225E-2"/>
                  <c:y val="-1.949945063752455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986-4778-8242-40CD23B239F8}"/>
                </c:ext>
              </c:extLst>
            </c:dLbl>
            <c:dLbl>
              <c:idx val="2"/>
              <c:layout>
                <c:manualLayout>
                  <c:x val="5.4820715755667958E-2"/>
                  <c:y val="-6.629813216758356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986-4778-8242-40CD23B239F8}"/>
                </c:ext>
              </c:extLst>
            </c:dLbl>
            <c:dLbl>
              <c:idx val="3"/>
              <c:layout>
                <c:manualLayout>
                  <c:x val="3.4262947347291216E-3"/>
                  <c:y val="1.949945063752455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986-4778-8242-40CD23B239F8}"/>
                </c:ext>
              </c:extLst>
            </c:dLbl>
            <c:dLbl>
              <c:idx val="4"/>
              <c:layout>
                <c:manualLayout>
                  <c:x val="-3.4262947347292474E-3"/>
                  <c:y val="2.72992308925343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986-4778-8242-40CD23B239F8}"/>
                </c:ext>
              </c:extLst>
            </c:dLbl>
            <c:dLbl>
              <c:idx val="5"/>
              <c:layout>
                <c:manualLayout>
                  <c:x val="2.7410357877833979E-2"/>
                  <c:y val="2.339934076502947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0986-4778-8242-40CD23B239F8}"/>
                </c:ext>
              </c:extLst>
            </c:dLbl>
            <c:dLbl>
              <c:idx val="6"/>
              <c:layout>
                <c:manualLayout>
                  <c:x val="-5.4820715755667944E-2"/>
                  <c:y val="1.949945063752448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0986-4778-8242-40CD23B239F8}"/>
                </c:ext>
              </c:extLst>
            </c:dLbl>
            <c:dLbl>
              <c:idx val="7"/>
              <c:layout>
                <c:manualLayout>
                  <c:x val="-2.741035787783401E-2"/>
                  <c:y val="-3.119912102003929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0986-4778-8242-40CD23B239F8}"/>
                </c:ext>
              </c:extLst>
            </c:dLbl>
            <c:dLbl>
              <c:idx val="8"/>
              <c:layout>
                <c:manualLayout>
                  <c:x val="0"/>
                  <c:y val="-2.729923089253440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0986-4778-8242-40CD23B239F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Kohle </c:v>
                </c:pt>
                <c:pt idx="1">
                  <c:v>Gas </c:v>
                </c:pt>
                <c:pt idx="2">
                  <c:v>Öl</c:v>
                </c:pt>
                <c:pt idx="3">
                  <c:v>Nuklar </c:v>
                </c:pt>
                <c:pt idx="4">
                  <c:v>Hydro </c:v>
                </c:pt>
                <c:pt idx="5">
                  <c:v>Wind </c:v>
                </c:pt>
                <c:pt idx="6">
                  <c:v>Solar </c:v>
                </c:pt>
                <c:pt idx="7">
                  <c:v>Energie-
speicherung</c:v>
                </c:pt>
                <c:pt idx="8">
                  <c:v>Other </c:v>
                </c:pt>
              </c:strCache>
            </c:strRef>
          </c:cat>
          <c:val>
            <c:numRef>
              <c:f>Sheet1!$B$2:$B$10</c:f>
              <c:numCache>
                <c:formatCode>0.00%</c:formatCode>
                <c:ptCount val="9"/>
                <c:pt idx="0">
                  <c:v>7.0000000000000007E-2</c:v>
                </c:pt>
                <c:pt idx="1">
                  <c:v>0.15</c:v>
                </c:pt>
                <c:pt idx="2">
                  <c:v>0.01</c:v>
                </c:pt>
                <c:pt idx="3">
                  <c:v>0.02</c:v>
                </c:pt>
                <c:pt idx="4">
                  <c:v>7.0000000000000007E-2</c:v>
                </c:pt>
                <c:pt idx="5">
                  <c:v>0.2</c:v>
                </c:pt>
                <c:pt idx="6">
                  <c:v>0.38</c:v>
                </c:pt>
                <c:pt idx="7">
                  <c:v>0.08</c:v>
                </c:pt>
                <c:pt idx="8">
                  <c:v>0.02</c:v>
                </c:pt>
              </c:numCache>
            </c:numRef>
          </c:val>
          <c:extLst>
            <c:ext xmlns:c16="http://schemas.microsoft.com/office/drawing/2014/chart" uri="{C3380CC4-5D6E-409C-BE32-E72D297353CC}">
              <c16:uniqueId val="{00000012-0986-4778-8242-40CD23B239F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100" b="1" i="0" u="none" strike="noStrike" kern="1200" cap="all" baseline="0" dirty="0" err="1" smtClean="0">
                <a:solidFill>
                  <a:schemeClr val="tx1">
                    <a:lumMod val="65000"/>
                    <a:lumOff val="35000"/>
                  </a:schemeClr>
                </a:solidFill>
                <a:latin typeface="+mn-lt"/>
                <a:ea typeface="+mn-ea"/>
                <a:cs typeface="+mn-cs"/>
              </a:rPr>
              <a:t>Weltweite</a:t>
            </a:r>
            <a:r>
              <a:rPr lang="en-US" sz="1100" b="1" i="0" u="none" strike="noStrike" kern="1200" cap="all" baseline="0" dirty="0" smtClean="0">
                <a:solidFill>
                  <a:schemeClr val="tx1">
                    <a:lumMod val="65000"/>
                    <a:lumOff val="35000"/>
                  </a:schemeClr>
                </a:solidFill>
                <a:latin typeface="+mn-lt"/>
                <a:ea typeface="+mn-ea"/>
                <a:cs typeface="+mn-cs"/>
              </a:rPr>
              <a:t> </a:t>
            </a:r>
            <a:r>
              <a:rPr lang="en-US" sz="1100" b="1" i="0" u="none" strike="noStrike" kern="1200" cap="all" baseline="0" dirty="0" err="1" smtClean="0">
                <a:solidFill>
                  <a:schemeClr val="tx1">
                    <a:lumMod val="65000"/>
                    <a:lumOff val="35000"/>
                  </a:schemeClr>
                </a:solidFill>
                <a:latin typeface="+mn-lt"/>
                <a:ea typeface="+mn-ea"/>
                <a:cs typeface="+mn-cs"/>
              </a:rPr>
              <a:t>Stromerzeugung</a:t>
            </a:r>
            <a:r>
              <a:rPr lang="en-US" sz="1100" b="1" i="0" u="none" strike="noStrike" kern="1200" cap="all" baseline="0" dirty="0" smtClean="0">
                <a:solidFill>
                  <a:schemeClr val="tx1">
                    <a:lumMod val="65000"/>
                    <a:lumOff val="35000"/>
                  </a:schemeClr>
                </a:solidFill>
                <a:latin typeface="+mn-lt"/>
                <a:ea typeface="+mn-ea"/>
                <a:cs typeface="+mn-cs"/>
              </a:rPr>
              <a:t> 2019</a:t>
            </a:r>
            <a:endParaRPr lang="en-US" sz="1100" b="1" i="0" u="none" strike="noStrike" kern="1200" cap="all" baseline="0" dirty="0">
              <a:solidFill>
                <a:schemeClr val="tx1">
                  <a:lumMod val="65000"/>
                  <a:lumOff val="35000"/>
                </a:schemeClr>
              </a:solidFill>
              <a:latin typeface="+mn-lt"/>
              <a:ea typeface="+mn-ea"/>
              <a:cs typeface="+mn-cs"/>
            </a:endParaRPr>
          </a:p>
        </c:rich>
      </c:tx>
      <c:layout>
        <c:manualLayout>
          <c:xMode val="edge"/>
          <c:yMode val="edge"/>
          <c:x val="0.20608380447134161"/>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43F-4B4B-BF54-F3DB6C304B3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43F-4B4B-BF54-F3DB6C304B3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43F-4B4B-BF54-F3DB6C304B3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43F-4B4B-BF54-F3DB6C304B3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43F-4B4B-BF54-F3DB6C304B3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43F-4B4B-BF54-F3DB6C304B39}"/>
              </c:ext>
            </c:extLst>
          </c:dPt>
          <c:dLbls>
            <c:dLbl>
              <c:idx val="0"/>
              <c:layout>
                <c:manualLayout>
                  <c:x val="1.7131473673646237E-2"/>
                  <c:y val="-3.509901114754420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43F-4B4B-BF54-F3DB6C304B39}"/>
                </c:ext>
              </c:extLst>
            </c:dLbl>
            <c:dLbl>
              <c:idx val="1"/>
              <c:layout>
                <c:manualLayout>
                  <c:x val="-3.4262947347292474E-2"/>
                  <c:y val="-1.4299431945926619E-16"/>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302628696486401"/>
                      <c:h val="9.5274315814944999E-2"/>
                    </c:manualLayout>
                  </c15:layout>
                </c:ext>
                <c:ext xmlns:c16="http://schemas.microsoft.com/office/drawing/2014/chart" uri="{C3380CC4-5D6E-409C-BE32-E72D297353CC}">
                  <c16:uniqueId val="{00000003-E43F-4B4B-BF54-F3DB6C304B39}"/>
                </c:ext>
              </c:extLst>
            </c:dLbl>
            <c:dLbl>
              <c:idx val="2"/>
              <c:layout>
                <c:manualLayout>
                  <c:x val="-4.4541831551480213E-2"/>
                  <c:y val="3.8998901275048401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43F-4B4B-BF54-F3DB6C304B39}"/>
                </c:ext>
              </c:extLst>
            </c:dLbl>
            <c:dLbl>
              <c:idx val="3"/>
              <c:layout>
                <c:manualLayout>
                  <c:x val="-4.7968126286209459E-2"/>
                  <c:y val="3.119912102003929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43F-4B4B-BF54-F3DB6C304B39}"/>
                </c:ext>
              </c:extLst>
            </c:dLbl>
            <c:dLbl>
              <c:idx val="4"/>
              <c:layout>
                <c:manualLayout>
                  <c:x val="-1.7131473673646237E-2"/>
                  <c:y val="1.559956051001964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43F-4B4B-BF54-F3DB6C304B39}"/>
                </c:ext>
              </c:extLst>
            </c:dLbl>
            <c:dLbl>
              <c:idx val="5"/>
              <c:layout>
                <c:manualLayout>
                  <c:x val="9.2509957837689671E-2"/>
                  <c:y val="-1.949945063752456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43F-4B4B-BF54-F3DB6C304B3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Kohle </c:v>
                </c:pt>
                <c:pt idx="1">
                  <c:v>Erneuerbare Energie </c:v>
                </c:pt>
                <c:pt idx="2">
                  <c:v>Gas</c:v>
                </c:pt>
                <c:pt idx="3">
                  <c:v>Nuclear </c:v>
                </c:pt>
                <c:pt idx="4">
                  <c:v>Öl </c:v>
                </c:pt>
                <c:pt idx="5">
                  <c:v>Andere </c:v>
                </c:pt>
              </c:strCache>
            </c:strRef>
          </c:cat>
          <c:val>
            <c:numRef>
              <c:f>Sheet1!$B$2:$B$7</c:f>
              <c:numCache>
                <c:formatCode>0.00%</c:formatCode>
                <c:ptCount val="6"/>
                <c:pt idx="0">
                  <c:v>0.36809999999999998</c:v>
                </c:pt>
                <c:pt idx="1">
                  <c:v>0.26490000000000002</c:v>
                </c:pt>
                <c:pt idx="2">
                  <c:v>0.2356</c:v>
                </c:pt>
                <c:pt idx="3">
                  <c:v>0.1036</c:v>
                </c:pt>
                <c:pt idx="4">
                  <c:v>2.7699999999999999E-2</c:v>
                </c:pt>
                <c:pt idx="5">
                  <c:v>1E-4</c:v>
                </c:pt>
              </c:numCache>
            </c:numRef>
          </c:val>
          <c:extLst>
            <c:ext xmlns:c16="http://schemas.microsoft.com/office/drawing/2014/chart" uri="{C3380CC4-5D6E-409C-BE32-E72D297353CC}">
              <c16:uniqueId val="{00000012-E43F-4B4B-BF54-F3DB6C304B3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100" b="1" i="0" u="none" strike="noStrike" kern="1200" cap="all" baseline="0" dirty="0" err="1">
                <a:solidFill>
                  <a:schemeClr val="tx1">
                    <a:lumMod val="65000"/>
                    <a:lumOff val="35000"/>
                  </a:schemeClr>
                </a:solidFill>
                <a:latin typeface="+mn-lt"/>
                <a:ea typeface="+mn-ea"/>
                <a:cs typeface="+mn-cs"/>
              </a:rPr>
              <a:t>Öff</a:t>
            </a:r>
            <a:r>
              <a:rPr lang="en-US" sz="1100" b="1" i="0" u="none" strike="noStrike" kern="1200" cap="all" baseline="0" dirty="0">
                <a:solidFill>
                  <a:schemeClr val="tx1">
                    <a:lumMod val="65000"/>
                    <a:lumOff val="35000"/>
                  </a:schemeClr>
                </a:solidFill>
                <a:latin typeface="+mn-lt"/>
                <a:ea typeface="+mn-ea"/>
                <a:cs typeface="+mn-cs"/>
              </a:rPr>
              <a:t>. </a:t>
            </a:r>
            <a:r>
              <a:rPr lang="en-US" sz="1100" b="1" i="0" u="none" strike="noStrike" kern="1200" cap="all" baseline="0" dirty="0" err="1">
                <a:solidFill>
                  <a:schemeClr val="tx1">
                    <a:lumMod val="65000"/>
                    <a:lumOff val="35000"/>
                  </a:schemeClr>
                </a:solidFill>
                <a:latin typeface="+mn-lt"/>
                <a:ea typeface="+mn-ea"/>
                <a:cs typeface="+mn-cs"/>
              </a:rPr>
              <a:t>Stromerzeugung</a:t>
            </a:r>
            <a:r>
              <a:rPr lang="en-US" sz="1100" b="1" i="0" u="none" strike="noStrike" kern="1200" cap="all" baseline="0" dirty="0">
                <a:solidFill>
                  <a:schemeClr val="tx1">
                    <a:lumMod val="65000"/>
                    <a:lumOff val="35000"/>
                  </a:schemeClr>
                </a:solidFill>
                <a:latin typeface="+mn-lt"/>
                <a:ea typeface="+mn-ea"/>
                <a:cs typeface="+mn-cs"/>
              </a:rPr>
              <a:t> in DT. 2020</a:t>
            </a:r>
          </a:p>
        </c:rich>
      </c:tx>
      <c:layout>
        <c:manualLayout>
          <c:xMode val="edge"/>
          <c:yMode val="edge"/>
          <c:x val="0.20608380447134161"/>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43F-4B4B-BF54-F3DB6C304B3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43F-4B4B-BF54-F3DB6C304B3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43F-4B4B-BF54-F3DB6C304B3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43F-4B4B-BF54-F3DB6C304B3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43F-4B4B-BF54-F3DB6C304B3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43F-4B4B-BF54-F3DB6C304B3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43F-4B4B-BF54-F3DB6C304B3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43F-4B4B-BF54-F3DB6C304B3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43F-4B4B-BF54-F3DB6C304B3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E43F-4B4B-BF54-F3DB6C304B39}"/>
              </c:ext>
            </c:extLst>
          </c:dPt>
          <c:dLbls>
            <c:dLbl>
              <c:idx val="0"/>
              <c:layout>
                <c:manualLayout>
                  <c:x val="1.7131473673646237E-2"/>
                  <c:y val="-3.509901114754420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43F-4B4B-BF54-F3DB6C304B39}"/>
                </c:ext>
              </c:extLst>
            </c:dLbl>
            <c:dLbl>
              <c:idx val="1"/>
              <c:layout>
                <c:manualLayout>
                  <c:x val="2.0557768408375483E-2"/>
                  <c:y val="3.509901114754420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43F-4B4B-BF54-F3DB6C304B39}"/>
                </c:ext>
              </c:extLst>
            </c:dLbl>
            <c:dLbl>
              <c:idx val="2"/>
              <c:layout>
                <c:manualLayout>
                  <c:x val="5.4820715755667958E-2"/>
                  <c:y val="-3.8998901275050547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43F-4B4B-BF54-F3DB6C304B39}"/>
                </c:ext>
              </c:extLst>
            </c:dLbl>
            <c:dLbl>
              <c:idx val="3"/>
              <c:layout>
                <c:manualLayout>
                  <c:x val="-4.7968126286209459E-2"/>
                  <c:y val="3.119912102003929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43F-4B4B-BF54-F3DB6C304B39}"/>
                </c:ext>
              </c:extLst>
            </c:dLbl>
            <c:dLbl>
              <c:idx val="4"/>
              <c:layout>
                <c:manualLayout>
                  <c:x val="-1.7131473673646237E-2"/>
                  <c:y val="1.559956051001964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43F-4B4B-BF54-F3DB6C304B39}"/>
                </c:ext>
              </c:extLst>
            </c:dLbl>
            <c:dLbl>
              <c:idx val="5"/>
              <c:layout>
                <c:manualLayout>
                  <c:x val="-5.8247010490397204E-2"/>
                  <c:y val="-3.5748579864816547E-17"/>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43F-4B4B-BF54-F3DB6C304B39}"/>
                </c:ext>
              </c:extLst>
            </c:dLbl>
            <c:dLbl>
              <c:idx val="6"/>
              <c:layout>
                <c:manualLayout>
                  <c:x val="-5.1394421020938726E-2"/>
                  <c:y val="-1.949945063752457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E43F-4B4B-BF54-F3DB6C304B39}"/>
                </c:ext>
              </c:extLst>
            </c:dLbl>
            <c:dLbl>
              <c:idx val="7"/>
              <c:layout>
                <c:manualLayout>
                  <c:x val="-3.0836652612563225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E43F-4B4B-BF54-F3DB6C304B39}"/>
                </c:ext>
              </c:extLst>
            </c:dLbl>
            <c:dLbl>
              <c:idx val="8"/>
              <c:layout>
                <c:manualLayout>
                  <c:x val="3.0836652612563225E-2"/>
                  <c:y val="-1.559956051001965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E43F-4B4B-BF54-F3DB6C304B39}"/>
                </c:ext>
              </c:extLst>
            </c:dLbl>
            <c:dLbl>
              <c:idx val="9"/>
              <c:layout>
                <c:manualLayout>
                  <c:x val="0.12677290518498213"/>
                  <c:y val="3.8998901275048938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E43F-4B4B-BF54-F3DB6C304B3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Wind </c:v>
                </c:pt>
                <c:pt idx="1">
                  <c:v>Braunkohle</c:v>
                </c:pt>
                <c:pt idx="2">
                  <c:v>Kernenergie</c:v>
                </c:pt>
                <c:pt idx="3">
                  <c:v>Gas</c:v>
                </c:pt>
                <c:pt idx="4">
                  <c:v>Solar </c:v>
                </c:pt>
                <c:pt idx="5">
                  <c:v>Biomasse </c:v>
                </c:pt>
                <c:pt idx="6">
                  <c:v>Steinkohle</c:v>
                </c:pt>
                <c:pt idx="7">
                  <c:v>Wasserkraft </c:v>
                </c:pt>
                <c:pt idx="8">
                  <c:v>Andere</c:v>
                </c:pt>
                <c:pt idx="9">
                  <c:v>Öl</c:v>
                </c:pt>
              </c:strCache>
            </c:strRef>
          </c:cat>
          <c:val>
            <c:numRef>
              <c:f>Sheet1!$B$2:$B$11</c:f>
              <c:numCache>
                <c:formatCode>0.00%</c:formatCode>
                <c:ptCount val="10"/>
                <c:pt idx="0">
                  <c:v>0.27</c:v>
                </c:pt>
                <c:pt idx="1">
                  <c:v>0.16800000000000001</c:v>
                </c:pt>
                <c:pt idx="2">
                  <c:v>0.125</c:v>
                </c:pt>
                <c:pt idx="3">
                  <c:v>0.121</c:v>
                </c:pt>
                <c:pt idx="4">
                  <c:v>0.105</c:v>
                </c:pt>
                <c:pt idx="5">
                  <c:v>9.2999999999999999E-2</c:v>
                </c:pt>
                <c:pt idx="6">
                  <c:v>7.2999999999999995E-2</c:v>
                </c:pt>
                <c:pt idx="7">
                  <c:v>3.6999999999999998E-2</c:v>
                </c:pt>
                <c:pt idx="8">
                  <c:v>5.0000000000000001E-3</c:v>
                </c:pt>
                <c:pt idx="9">
                  <c:v>3.0000000000000001E-3</c:v>
                </c:pt>
              </c:numCache>
            </c:numRef>
          </c:val>
          <c:extLst>
            <c:ext xmlns:c16="http://schemas.microsoft.com/office/drawing/2014/chart" uri="{C3380CC4-5D6E-409C-BE32-E72D297353CC}">
              <c16:uniqueId val="{00000012-E43F-4B4B-BF54-F3DB6C304B3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100" dirty="0" err="1" smtClean="0"/>
              <a:t>Neue</a:t>
            </a:r>
            <a:r>
              <a:rPr lang="en-US" sz="1100" dirty="0" smtClean="0"/>
              <a:t> </a:t>
            </a:r>
            <a:r>
              <a:rPr lang="en-US" sz="1100" dirty="0" err="1" smtClean="0"/>
              <a:t>Windkraftanlagen</a:t>
            </a:r>
            <a:r>
              <a:rPr lang="en-US" sz="1100" dirty="0" smtClean="0"/>
              <a:t> in 2020</a:t>
            </a:r>
            <a:endParaRPr lang="en-US" sz="1100" dirty="0"/>
          </a:p>
        </c:rich>
      </c:tx>
      <c:layout>
        <c:manualLayout>
          <c:xMode val="edge"/>
          <c:yMode val="edge"/>
          <c:x val="0.12385273083783968"/>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17E-4427-BFD0-A27CD8A1EB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F17E-4427-BFD0-A27CD8A1EB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17E-4427-BFD0-A27CD8A1EB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17E-4427-BFD0-A27CD8A1EB6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17E-4427-BFD0-A27CD8A1EB6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AB0-451A-A779-73B74B146BE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F17E-4427-BFD0-A27CD8A1EB6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17E-4427-BFD0-A27CD8A1EB63}"/>
              </c:ext>
            </c:extLst>
          </c:dPt>
          <c:dLbls>
            <c:dLbl>
              <c:idx val="0"/>
              <c:layout>
                <c:manualLayout>
                  <c:x val="2.3984063143104729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F17E-4427-BFD0-A27CD8A1EB63}"/>
                </c:ext>
              </c:extLst>
            </c:dLbl>
            <c:dLbl>
              <c:idx val="1"/>
              <c:layout>
                <c:manualLayout>
                  <c:x val="-5.1394421020938705E-2"/>
                  <c:y val="-1.4299431945926619E-16"/>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F17E-4427-BFD0-A27CD8A1EB63}"/>
                </c:ext>
              </c:extLst>
            </c:dLbl>
            <c:dLbl>
              <c:idx val="2"/>
              <c:layout>
                <c:manualLayout>
                  <c:x val="-6.4979659035867859E-2"/>
                  <c:y val="8.90535526120356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F17E-4427-BFD0-A27CD8A1EB63}"/>
                </c:ext>
              </c:extLst>
            </c:dLbl>
            <c:dLbl>
              <c:idx val="3"/>
              <c:layout>
                <c:manualLayout>
                  <c:x val="-6.1369677978319645E-2"/>
                  <c:y val="6.071833132638796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17E-4427-BFD0-A27CD8A1EB63}"/>
                </c:ext>
              </c:extLst>
            </c:dLbl>
            <c:dLbl>
              <c:idx val="4"/>
              <c:layout>
                <c:manualLayout>
                  <c:x val="-0.11159730576027907"/>
                  <c:y val="2.4287332530555112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17E-4427-BFD0-A27CD8A1EB63}"/>
                </c:ext>
              </c:extLst>
            </c:dLbl>
            <c:dLbl>
              <c:idx val="5"/>
              <c:layout>
                <c:manualLayout>
                  <c:x val="-0.10107946961135"/>
                  <c:y val="-5.667044257129547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AB0-451A-A779-73B74B146BE8}"/>
                </c:ext>
              </c:extLst>
            </c:dLbl>
            <c:dLbl>
              <c:idx val="6"/>
              <c:layout>
                <c:manualLayout>
                  <c:x val="0"/>
                  <c:y val="-7.2861997591665562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845398439578583"/>
                      <c:h val="0.11135741965259553"/>
                    </c:manualLayout>
                  </c15:layout>
                </c:ext>
                <c:ext xmlns:c16="http://schemas.microsoft.com/office/drawing/2014/chart" uri="{C3380CC4-5D6E-409C-BE32-E72D297353CC}">
                  <c16:uniqueId val="{00000008-F17E-4427-BFD0-A27CD8A1EB63}"/>
                </c:ext>
              </c:extLst>
            </c:dLbl>
            <c:dLbl>
              <c:idx val="7"/>
              <c:layout>
                <c:manualLayout>
                  <c:x val="3.248982951793393E-2"/>
                  <c:y val="-1.619155502037012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913805022364828"/>
                      <c:h val="0.1609644557119535"/>
                    </c:manualLayout>
                  </c15:layout>
                </c:ext>
                <c:ext xmlns:c16="http://schemas.microsoft.com/office/drawing/2014/chart" uri="{C3380CC4-5D6E-409C-BE32-E72D297353CC}">
                  <c16:uniqueId val="{00000006-F17E-4427-BFD0-A27CD8A1EB6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China </c:v>
                </c:pt>
                <c:pt idx="1">
                  <c:v>US</c:v>
                </c:pt>
                <c:pt idx="2">
                  <c:v>Brazil </c:v>
                </c:pt>
                <c:pt idx="3">
                  <c:v>Europe</c:v>
                </c:pt>
                <c:pt idx="4">
                  <c:v>Turkey</c:v>
                </c:pt>
                <c:pt idx="5">
                  <c:v>India</c:v>
                </c:pt>
                <c:pt idx="6">
                  <c:v>Australia </c:v>
                </c:pt>
                <c:pt idx="7">
                  <c:v>Rest of the World </c:v>
                </c:pt>
              </c:strCache>
            </c:strRef>
          </c:cat>
          <c:val>
            <c:numRef>
              <c:f>Sheet1!$B$2:$B$9</c:f>
              <c:numCache>
                <c:formatCode>0.00%</c:formatCode>
                <c:ptCount val="8"/>
                <c:pt idx="0">
                  <c:v>0.55189999999999995</c:v>
                </c:pt>
                <c:pt idx="1">
                  <c:v>0.18190000000000001</c:v>
                </c:pt>
                <c:pt idx="2">
                  <c:v>2.47E-2</c:v>
                </c:pt>
                <c:pt idx="3">
                  <c:v>5.9799999999999999E-2</c:v>
                </c:pt>
                <c:pt idx="4">
                  <c:v>1.32E-2</c:v>
                </c:pt>
                <c:pt idx="5">
                  <c:v>1.2E-2</c:v>
                </c:pt>
                <c:pt idx="6">
                  <c:v>1.18E-2</c:v>
                </c:pt>
                <c:pt idx="7">
                  <c:v>0.13370000000000001</c:v>
                </c:pt>
              </c:numCache>
            </c:numRef>
          </c:val>
          <c:extLst>
            <c:ext xmlns:c16="http://schemas.microsoft.com/office/drawing/2014/chart" uri="{C3380CC4-5D6E-409C-BE32-E72D297353CC}">
              <c16:uniqueId val="{00000000-F17E-4427-BFD0-A27CD8A1EB6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de-DE" sz="1100" noProof="0" dirty="0" smtClean="0"/>
              <a:t>Photovoltaikleistung in GW in 2020</a:t>
            </a:r>
            <a:endParaRPr lang="de-DE" sz="1100" noProof="0" dirty="0"/>
          </a:p>
        </c:rich>
      </c:tx>
      <c:layout>
        <c:manualLayout>
          <c:xMode val="edge"/>
          <c:yMode val="edge"/>
          <c:x val="0.12385273083783968"/>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702335384074151"/>
          <c:y val="0.1798073515692605"/>
          <c:w val="0.62595329231851704"/>
          <c:h val="0.71247491940738872"/>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17E-4427-BFD0-A27CD8A1EB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F17E-4427-BFD0-A27CD8A1EB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17E-4427-BFD0-A27CD8A1EB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17E-4427-BFD0-A27CD8A1EB6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17E-4427-BFD0-A27CD8A1EB6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7D2-49AB-803D-9A78627EA38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F17E-4427-BFD0-A27CD8A1EB6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17E-4427-BFD0-A27CD8A1EB6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17E-4427-BFD0-A27CD8A1EB6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17E-4427-BFD0-A27CD8A1EB63}"/>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17E-4427-BFD0-A27CD8A1EB63}"/>
              </c:ext>
            </c:extLst>
          </c:dPt>
          <c:dLbls>
            <c:dLbl>
              <c:idx val="0"/>
              <c:layout>
                <c:manualLayout>
                  <c:x val="2.7410357877833851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F17E-4427-BFD0-A27CD8A1EB63}"/>
                </c:ext>
              </c:extLst>
            </c:dLbl>
            <c:dLbl>
              <c:idx val="1"/>
              <c:layout>
                <c:manualLayout>
                  <c:x val="2.3984063143104729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F17E-4427-BFD0-A27CD8A1EB63}"/>
                </c:ext>
              </c:extLst>
            </c:dLbl>
            <c:dLbl>
              <c:idx val="2"/>
              <c:layout>
                <c:manualLayout>
                  <c:x val="-6.4979659035867859E-2"/>
                  <c:y val="8.90535526120356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F17E-4427-BFD0-A27CD8A1EB63}"/>
                </c:ext>
              </c:extLst>
            </c:dLbl>
            <c:dLbl>
              <c:idx val="3"/>
              <c:layout>
                <c:manualLayout>
                  <c:x val="-6.1369677978319645E-2"/>
                  <c:y val="6.071833132638796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17E-4427-BFD0-A27CD8A1EB63}"/>
                </c:ext>
              </c:extLst>
            </c:dLbl>
            <c:dLbl>
              <c:idx val="4"/>
              <c:layout>
                <c:manualLayout>
                  <c:x val="-0.11159730576027907"/>
                  <c:y val="2.4287332530555112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17E-4427-BFD0-A27CD8A1EB63}"/>
                </c:ext>
              </c:extLst>
            </c:dLbl>
            <c:dLbl>
              <c:idx val="5"/>
              <c:layout>
                <c:manualLayout>
                  <c:x val="-0.10107946961135"/>
                  <c:y val="-5.667044257129547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B7D2-49AB-803D-9A78627EA382}"/>
                </c:ext>
              </c:extLst>
            </c:dLbl>
            <c:dLbl>
              <c:idx val="6"/>
              <c:layout>
                <c:manualLayout>
                  <c:x val="-5.8552004679185504E-2"/>
                  <c:y val="-7.286192362234078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25178032432712"/>
                      <c:h val="0.1113575241163678"/>
                    </c:manualLayout>
                  </c15:layout>
                </c:ext>
                <c:ext xmlns:c16="http://schemas.microsoft.com/office/drawing/2014/chart" uri="{C3380CC4-5D6E-409C-BE32-E72D297353CC}">
                  <c16:uniqueId val="{00000008-F17E-4427-BFD0-A27CD8A1EB63}"/>
                </c:ext>
              </c:extLst>
            </c:dLbl>
            <c:dLbl>
              <c:idx val="7"/>
              <c:layout>
                <c:manualLayout>
                  <c:x val="1.3645286227805958E-2"/>
                  <c:y val="-4.9340519367100037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551255750509627"/>
                      <c:h val="0.11806564221363904"/>
                    </c:manualLayout>
                  </c15:layout>
                </c:ext>
                <c:ext xmlns:c16="http://schemas.microsoft.com/office/drawing/2014/chart" uri="{C3380CC4-5D6E-409C-BE32-E72D297353CC}">
                  <c16:uniqueId val="{00000006-F17E-4427-BFD0-A27CD8A1EB63}"/>
                </c:ext>
              </c:extLst>
            </c:dLbl>
            <c:dLbl>
              <c:idx val="8"/>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F17E-4427-BFD0-A27CD8A1EB63}"/>
                </c:ext>
              </c:extLst>
            </c:dLbl>
            <c:dLbl>
              <c:idx val="9"/>
              <c:layout>
                <c:manualLayout>
                  <c:x val="6.5099599959855634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696254385387475"/>
                      <c:h val="0.1264734368349843"/>
                    </c:manualLayout>
                  </c15:layout>
                </c:ext>
                <c:ext xmlns:c16="http://schemas.microsoft.com/office/drawing/2014/chart" uri="{C3380CC4-5D6E-409C-BE32-E72D297353CC}">
                  <c16:uniqueId val="{00000002-F17E-4427-BFD0-A27CD8A1EB63}"/>
                </c:ext>
              </c:extLst>
            </c:dLbl>
            <c:dLbl>
              <c:idx val="10"/>
              <c:layout>
                <c:manualLayout>
                  <c:x val="0.1747410314711916"/>
                  <c:y val="-1.949945063752455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17E-4427-BFD0-A27CD8A1EB6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China </c:v>
                </c:pt>
                <c:pt idx="1">
                  <c:v>US</c:v>
                </c:pt>
                <c:pt idx="2">
                  <c:v>Japan </c:v>
                </c:pt>
                <c:pt idx="3">
                  <c:v>Deutschland </c:v>
                </c:pt>
                <c:pt idx="4">
                  <c:v>Indien</c:v>
                </c:pt>
                <c:pt idx="5">
                  <c:v>Italien </c:v>
                </c:pt>
                <c:pt idx="6">
                  <c:v>Australia </c:v>
                </c:pt>
                <c:pt idx="7">
                  <c:v>Vietnam </c:v>
                </c:pt>
                <c:pt idx="8">
                  <c:v>Korea </c:v>
                </c:pt>
                <c:pt idx="9">
                  <c:v>Großbritannien </c:v>
                </c:pt>
                <c:pt idx="10">
                  <c:v>Frankreich </c:v>
                </c:pt>
              </c:strCache>
            </c:strRef>
          </c:cat>
          <c:val>
            <c:numRef>
              <c:f>Sheet1!$B$2:$B$12</c:f>
              <c:numCache>
                <c:formatCode>0.00</c:formatCode>
                <c:ptCount val="11"/>
                <c:pt idx="0">
                  <c:v>253.4</c:v>
                </c:pt>
                <c:pt idx="1">
                  <c:v>93.2</c:v>
                </c:pt>
                <c:pt idx="2">
                  <c:v>71.400000000000006</c:v>
                </c:pt>
                <c:pt idx="3">
                  <c:v>53.9</c:v>
                </c:pt>
                <c:pt idx="4">
                  <c:v>47.4</c:v>
                </c:pt>
                <c:pt idx="5">
                  <c:v>21.7</c:v>
                </c:pt>
                <c:pt idx="6">
                  <c:v>20.2</c:v>
                </c:pt>
                <c:pt idx="7">
                  <c:v>16.399999999999999</c:v>
                </c:pt>
                <c:pt idx="8">
                  <c:v>15.9</c:v>
                </c:pt>
                <c:pt idx="9" formatCode="General">
                  <c:v>13.5</c:v>
                </c:pt>
                <c:pt idx="10" formatCode="General">
                  <c:v>10.9</c:v>
                </c:pt>
              </c:numCache>
            </c:numRef>
          </c:val>
          <c:extLst>
            <c:ext xmlns:c16="http://schemas.microsoft.com/office/drawing/2014/chart" uri="{C3380CC4-5D6E-409C-BE32-E72D297353CC}">
              <c16:uniqueId val="{00000000-F17E-4427-BFD0-A27CD8A1EB6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128" b="1" i="0" u="none" strike="noStrike" kern="1200" cap="all" baseline="0">
                <a:solidFill>
                  <a:prstClr val="black">
                    <a:lumMod val="65000"/>
                    <a:lumOff val="35000"/>
                  </a:prstClr>
                </a:solidFill>
                <a:latin typeface="+mn-lt"/>
                <a:ea typeface="+mn-ea"/>
                <a:cs typeface="+mn-cs"/>
              </a:defRPr>
            </a:pPr>
            <a:r>
              <a:rPr lang="en-US" sz="1100" b="1" i="0" u="none" strike="noStrike" kern="1200" cap="all" baseline="0" dirty="0" err="1" smtClean="0">
                <a:solidFill>
                  <a:prstClr val="black">
                    <a:lumMod val="65000"/>
                    <a:lumOff val="35000"/>
                  </a:prstClr>
                </a:solidFill>
                <a:latin typeface="+mn-lt"/>
                <a:ea typeface="+mn-ea"/>
                <a:cs typeface="+mn-cs"/>
              </a:rPr>
              <a:t>Hydroelektrizität</a:t>
            </a:r>
            <a:r>
              <a:rPr lang="en-US" sz="1100" b="1" i="0" u="none" strike="noStrike" kern="1200" cap="all" baseline="0" dirty="0" smtClean="0">
                <a:solidFill>
                  <a:prstClr val="black">
                    <a:lumMod val="65000"/>
                    <a:lumOff val="35000"/>
                  </a:prstClr>
                </a:solidFill>
                <a:latin typeface="+mn-lt"/>
                <a:ea typeface="+mn-ea"/>
                <a:cs typeface="+mn-cs"/>
              </a:rPr>
              <a:t> der TOP 10 in </a:t>
            </a:r>
            <a:r>
              <a:rPr lang="en-US" sz="1100" b="1" i="0" u="none" strike="noStrike" kern="1200" cap="all" baseline="0" dirty="0">
                <a:solidFill>
                  <a:prstClr val="black">
                    <a:lumMod val="65000"/>
                    <a:lumOff val="35000"/>
                  </a:prstClr>
                </a:solidFill>
                <a:latin typeface="+mn-lt"/>
                <a:ea typeface="+mn-ea"/>
                <a:cs typeface="+mn-cs"/>
              </a:rPr>
              <a:t>2019</a:t>
            </a:r>
          </a:p>
        </c:rich>
      </c:tx>
      <c:layout>
        <c:manualLayout>
          <c:xMode val="edge"/>
          <c:yMode val="edge"/>
          <c:x val="0.12385273083783968"/>
          <c:y val="0"/>
        </c:manualLayout>
      </c:layout>
      <c:overlay val="0"/>
      <c:spPr>
        <a:noFill/>
        <a:ln>
          <a:noFill/>
        </a:ln>
        <a:effectLst/>
      </c:spPr>
      <c:txPr>
        <a:bodyPr rot="0" spcFirstLastPara="1" vertOverflow="ellipsis" vert="horz" wrap="square" anchor="ctr" anchorCtr="1"/>
        <a:lstStyle/>
        <a:p>
          <a:pPr algn="ctr" rtl="0">
            <a:defRPr sz="2128" b="1" i="0" u="none" strike="noStrike" kern="1200" cap="all" baseline="0">
              <a:solidFill>
                <a:prstClr val="black">
                  <a:lumMod val="65000"/>
                  <a:lumOff val="35000"/>
                </a:prst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CD2-4530-9949-85A351235FC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CD2-4530-9949-85A351235FC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CD2-4530-9949-85A351235FC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CD2-4530-9949-85A351235FC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CD2-4530-9949-85A351235FC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CD2-4530-9949-85A351235FC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7CD2-4530-9949-85A351235FC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7CD2-4530-9949-85A351235FC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7CD2-4530-9949-85A351235FC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7CD2-4530-9949-85A351235FC3}"/>
              </c:ext>
            </c:extLst>
          </c:dPt>
          <c:dLbls>
            <c:dLbl>
              <c:idx val="0"/>
              <c:layout>
                <c:manualLayout>
                  <c:x val="2.0557768408375483E-2"/>
                  <c:y val="-6.2398242040078662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CD2-4530-9949-85A351235FC3}"/>
                </c:ext>
              </c:extLst>
            </c:dLbl>
            <c:dLbl>
              <c:idx val="1"/>
              <c:layout>
                <c:manualLayout>
                  <c:x val="7.8804778898772618E-2"/>
                  <c:y val="-2.339934076502947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CD2-4530-9949-85A351235FC3}"/>
                </c:ext>
              </c:extLst>
            </c:dLbl>
            <c:dLbl>
              <c:idx val="2"/>
              <c:layout>
                <c:manualLayout>
                  <c:x val="-5.8247010490397204E-2"/>
                  <c:y val="1.5599560510019504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7CD2-4530-9949-85A351235FC3}"/>
                </c:ext>
              </c:extLst>
            </c:dLbl>
            <c:dLbl>
              <c:idx val="3"/>
              <c:layout>
                <c:manualLayout>
                  <c:x val="-1.7131473673646237E-2"/>
                  <c:y val="5.069857165756385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060557466246952"/>
                      <c:h val="8.8215514684161098E-2"/>
                    </c:manualLayout>
                  </c15:layout>
                </c:ext>
                <c:ext xmlns:c16="http://schemas.microsoft.com/office/drawing/2014/chart" uri="{C3380CC4-5D6E-409C-BE32-E72D297353CC}">
                  <c16:uniqueId val="{00000007-7CD2-4530-9949-85A351235FC3}"/>
                </c:ext>
              </c:extLst>
            </c:dLbl>
            <c:dLbl>
              <c:idx val="4"/>
              <c:layout>
                <c:manualLayout>
                  <c:x val="-4.1115536816750967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7CD2-4530-9949-85A351235FC3}"/>
                </c:ext>
              </c:extLst>
            </c:dLbl>
            <c:dLbl>
              <c:idx val="5"/>
              <c:layout>
                <c:manualLayout>
                  <c:x val="-4.1115536816750967E-2"/>
                  <c:y val="7.7997802550098232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7CD2-4530-9949-85A351235FC3}"/>
                </c:ext>
              </c:extLst>
            </c:dLbl>
            <c:dLbl>
              <c:idx val="6"/>
              <c:layout>
                <c:manualLayout>
                  <c:x val="-5.4820715755667958E-2"/>
                  <c:y val="3.8998901275048938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7CD2-4530-9949-85A351235FC3}"/>
                </c:ext>
              </c:extLst>
            </c:dLbl>
            <c:dLbl>
              <c:idx val="7"/>
              <c:layout>
                <c:manualLayout>
                  <c:x val="-3.4262947347292502E-2"/>
                  <c:y val="-1.949945063752455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7CD2-4530-9949-85A351235FC3}"/>
                </c:ext>
              </c:extLst>
            </c:dLbl>
            <c:dLbl>
              <c:idx val="8"/>
              <c:layout>
                <c:manualLayout>
                  <c:x val="2.7410357877833979E-2"/>
                  <c:y val="-2.339934076502947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6-7CD2-4530-9949-85A351235FC3}"/>
                </c:ext>
              </c:extLst>
            </c:dLbl>
            <c:dLbl>
              <c:idx val="9"/>
              <c:layout>
                <c:manualLayout>
                  <c:x val="0.10278884204187741"/>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7CD2-4530-9949-85A351235FC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China </c:v>
                </c:pt>
                <c:pt idx="1">
                  <c:v>Brasilien </c:v>
                </c:pt>
                <c:pt idx="2">
                  <c:v>Kanada </c:v>
                </c:pt>
                <c:pt idx="3">
                  <c:v>USA</c:v>
                </c:pt>
                <c:pt idx="4">
                  <c:v>Russland</c:v>
                </c:pt>
                <c:pt idx="5">
                  <c:v>Indien </c:v>
                </c:pt>
                <c:pt idx="6">
                  <c:v>Norwegen </c:v>
                </c:pt>
                <c:pt idx="7">
                  <c:v>Türkei </c:v>
                </c:pt>
                <c:pt idx="8">
                  <c:v>Japan </c:v>
                </c:pt>
                <c:pt idx="9">
                  <c:v>Schweden </c:v>
                </c:pt>
              </c:strCache>
            </c:strRef>
          </c:cat>
          <c:val>
            <c:numRef>
              <c:f>Sheet1!$B$2:$B$11</c:f>
              <c:numCache>
                <c:formatCode>General</c:formatCode>
                <c:ptCount val="10"/>
                <c:pt idx="0">
                  <c:v>1269.7</c:v>
                </c:pt>
                <c:pt idx="1">
                  <c:v>399.3</c:v>
                </c:pt>
                <c:pt idx="2">
                  <c:v>382</c:v>
                </c:pt>
                <c:pt idx="3">
                  <c:v>271.2</c:v>
                </c:pt>
                <c:pt idx="4">
                  <c:v>194.4</c:v>
                </c:pt>
                <c:pt idx="5">
                  <c:v>161.80000000000001</c:v>
                </c:pt>
                <c:pt idx="6">
                  <c:v>125.3</c:v>
                </c:pt>
                <c:pt idx="7">
                  <c:v>89.2</c:v>
                </c:pt>
                <c:pt idx="8">
                  <c:v>73.900000000000006</c:v>
                </c:pt>
                <c:pt idx="9">
                  <c:v>65.7</c:v>
                </c:pt>
              </c:numCache>
            </c:numRef>
          </c:val>
          <c:extLst>
            <c:ext xmlns:c16="http://schemas.microsoft.com/office/drawing/2014/chart" uri="{C3380CC4-5D6E-409C-BE32-E72D297353CC}">
              <c16:uniqueId val="{00000010-7CD2-4530-9949-85A351235FC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E0D02B72-229A-42CC-8CDC-A0D2A2EC3A4C}" type="datetimeFigureOut">
              <a:rPr lang="en-US" smtClean="0"/>
              <a:t>1/25/2022</a:t>
            </a:fld>
            <a:endParaRPr lang="en-US"/>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AAF2B09E-8780-4B49-ADA7-1511B2E93E16}" type="slidenum">
              <a:rPr lang="en-US" smtClean="0"/>
              <a:t>‹#›</a:t>
            </a:fld>
            <a:endParaRPr lang="en-US"/>
          </a:p>
        </p:txBody>
      </p:sp>
    </p:spTree>
    <p:extLst>
      <p:ext uri="{BB962C8B-B14F-4D97-AF65-F5344CB8AC3E}">
        <p14:creationId xmlns:p14="http://schemas.microsoft.com/office/powerpoint/2010/main" val="3870498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EC7AC4CF-2AB1-4EED-A24C-E148F27370FB}" type="datetimeFigureOut">
              <a:rPr lang="de-DE" smtClean="0"/>
              <a:t>25.01.2022</a:t>
            </a:fld>
            <a:endParaRPr lang="de-DE" dirty="0"/>
          </a:p>
        </p:txBody>
      </p:sp>
      <p:sp>
        <p:nvSpPr>
          <p:cNvPr id="4" name="Slide Image Placeholder 3"/>
          <p:cNvSpPr>
            <a:spLocks noGrp="1" noRot="1" noChangeAspect="1"/>
          </p:cNvSpPr>
          <p:nvPr>
            <p:ph type="sldImg" idx="2"/>
          </p:nvPr>
        </p:nvSpPr>
        <p:spPr>
          <a:xfrm>
            <a:off x="982663" y="1243013"/>
            <a:ext cx="4832350" cy="33464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49689" y="9429750"/>
            <a:ext cx="2946400" cy="496889"/>
          </a:xfrm>
          <a:prstGeom prst="rect">
            <a:avLst/>
          </a:prstGeom>
        </p:spPr>
        <p:txBody>
          <a:bodyPr vert="horz" lIns="91440" tIns="45720" rIns="91440" bIns="45720" rtlCol="0" anchor="b"/>
          <a:lstStyle>
            <a:lvl1pPr algn="r">
              <a:defRPr sz="1200"/>
            </a:lvl1pPr>
          </a:lstStyle>
          <a:p>
            <a:fld id="{EAF68EC0-7E9C-448C-9FFA-DB8F375E0BF7}" type="slidenum">
              <a:rPr lang="de-DE" smtClean="0"/>
              <a:t>‹#›</a:t>
            </a:fld>
            <a:endParaRPr lang="de-DE" dirty="0"/>
          </a:p>
        </p:txBody>
      </p:sp>
    </p:spTree>
    <p:extLst>
      <p:ext uri="{BB962C8B-B14F-4D97-AF65-F5344CB8AC3E}">
        <p14:creationId xmlns:p14="http://schemas.microsoft.com/office/powerpoint/2010/main" val="408986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a:t>
            </a:fld>
            <a:endParaRPr lang="de-DE" dirty="0"/>
          </a:p>
        </p:txBody>
      </p:sp>
    </p:spTree>
    <p:extLst>
      <p:ext uri="{BB962C8B-B14F-4D97-AF65-F5344CB8AC3E}">
        <p14:creationId xmlns:p14="http://schemas.microsoft.com/office/powerpoint/2010/main" val="291131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https://www.klimavest.de/wissen/investition-in-windkraft/</a:t>
            </a:r>
          </a:p>
          <a:p>
            <a:r>
              <a:rPr lang="en-US" dirty="0" smtClean="0"/>
              <a:t>https://www.bmwi.de/Redaktion/DE/Dossier/erneuerbare-energien.html#:~:text=Der%20Anteil%20der%20erneuerbaren%20Energien,46%20Prozent%20im%20Jahr%202020.&amp;text=Bis%20zum%20Jahr%202025%20sollen,Stroms%20aus%20erneuerbaren%20Energien%20stammen.</a:t>
            </a:r>
          </a:p>
          <a:p>
            <a:r>
              <a:rPr lang="en-US" dirty="0" smtClean="0"/>
              <a:t>https://www.umweltbundesamt.de/themen/klima-energie/erneuerbare-energien/erneuerbare-energien-in-zahlen#strom</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12</a:t>
            </a:fld>
            <a:endParaRPr lang="de-DE" dirty="0"/>
          </a:p>
        </p:txBody>
      </p:sp>
    </p:spTree>
    <p:extLst>
      <p:ext uri="{BB962C8B-B14F-4D97-AF65-F5344CB8AC3E}">
        <p14:creationId xmlns:p14="http://schemas.microsoft.com/office/powerpoint/2010/main" val="62986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https://www.klimavest.de/wissen/investition-in-windkraft/</a:t>
            </a:r>
          </a:p>
          <a:p>
            <a:r>
              <a:rPr lang="en-US" dirty="0" smtClean="0"/>
              <a:t>https://www.bmwi.de/Redaktion/DE/Dossier/erneuerbare-energien.html#:~:text=Der%20Anteil%20der%20erneuerbaren%20Energien,46%20Prozent%20im%20Jahr%202020.&amp;text=Bis%20zum%20Jahr%202025%20sollen,Stroms%20aus%20erneuerbaren%20Energien%20stammen.</a:t>
            </a:r>
          </a:p>
          <a:p>
            <a:r>
              <a:rPr lang="en-US" dirty="0" smtClean="0"/>
              <a:t>https://www.umweltbundesamt.de/themen/klima-energie/erneuerbare-energien/erneuerbare-energien-in-zahlen#strom</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13</a:t>
            </a:fld>
            <a:endParaRPr lang="de-DE" dirty="0"/>
          </a:p>
        </p:txBody>
      </p:sp>
    </p:spTree>
    <p:extLst>
      <p:ext uri="{BB962C8B-B14F-4D97-AF65-F5344CB8AC3E}">
        <p14:creationId xmlns:p14="http://schemas.microsoft.com/office/powerpoint/2010/main" val="372455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https://www.klimavest.de/wissen/investition-in-windkraft/</a:t>
            </a:r>
          </a:p>
          <a:p>
            <a:r>
              <a:rPr lang="en-US" dirty="0" smtClean="0"/>
              <a:t>https://www.wind-energie.de/fileadmin/redaktion/dokumente/publikationen-oeffentlich/themen/06-zahlen-und-fakten/Status_des_Windenergieausbaus_an_Land_-_Jahr_2020.pdf</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15</a:t>
            </a:fld>
            <a:endParaRPr lang="de-DE" dirty="0"/>
          </a:p>
        </p:txBody>
      </p:sp>
    </p:spTree>
    <p:extLst>
      <p:ext uri="{BB962C8B-B14F-4D97-AF65-F5344CB8AC3E}">
        <p14:creationId xmlns:p14="http://schemas.microsoft.com/office/powerpoint/2010/main" val="422481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https://www.klimavest.de/wissen/investition-in-windkraft/</a:t>
            </a:r>
          </a:p>
          <a:p>
            <a:r>
              <a:rPr lang="en-US" dirty="0" smtClean="0"/>
              <a:t>https://www.n-tv.de/politik/Habeck-plant-deutlich-mehr-Windraeder-article23050345.html</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16</a:t>
            </a:fld>
            <a:endParaRPr lang="de-DE" dirty="0"/>
          </a:p>
        </p:txBody>
      </p:sp>
    </p:spTree>
    <p:extLst>
      <p:ext uri="{BB962C8B-B14F-4D97-AF65-F5344CB8AC3E}">
        <p14:creationId xmlns:p14="http://schemas.microsoft.com/office/powerpoint/2010/main" val="422769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https://de.statista.com/statistik/daten/stu</a:t>
            </a:r>
          </a:p>
          <a:p>
            <a:r>
              <a:rPr lang="en-US" dirty="0" smtClean="0"/>
              <a:t>https://www.nature.com/articles/nenergy2017140die/153104/umfrage/umsatz-mit-erneuerbaren-energien-in-deutschland/</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17</a:t>
            </a:fld>
            <a:endParaRPr lang="de-DE" dirty="0"/>
          </a:p>
        </p:txBody>
      </p:sp>
    </p:spTree>
    <p:extLst>
      <p:ext uri="{BB962C8B-B14F-4D97-AF65-F5344CB8AC3E}">
        <p14:creationId xmlns:p14="http://schemas.microsoft.com/office/powerpoint/2010/main" val="132059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https://www.klimavest.de/wissen/investition-in-windkraft/</a:t>
            </a:r>
          </a:p>
          <a:p>
            <a:r>
              <a:rPr lang="en-US" dirty="0" smtClean="0"/>
              <a:t>https://www.bmwi.de/Redaktion/DE/Publikationen/Studien/analyse-weltweiter-energiemaerkte-2020.pdf?__blob=publicationFile&amp;v=10</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18</a:t>
            </a:fld>
            <a:endParaRPr lang="de-DE" dirty="0"/>
          </a:p>
        </p:txBody>
      </p:sp>
    </p:spTree>
    <p:extLst>
      <p:ext uri="{BB962C8B-B14F-4D97-AF65-F5344CB8AC3E}">
        <p14:creationId xmlns:p14="http://schemas.microsoft.com/office/powerpoint/2010/main" val="384883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https://www.bundesregierung.de/breg-de/themen/energiewende/energie-transportieren/herzstueck-der-neuen-energieinfrastruktur-388588</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19</a:t>
            </a:fld>
            <a:endParaRPr lang="de-DE" dirty="0"/>
          </a:p>
        </p:txBody>
      </p:sp>
    </p:spTree>
    <p:extLst>
      <p:ext uri="{BB962C8B-B14F-4D97-AF65-F5344CB8AC3E}">
        <p14:creationId xmlns:p14="http://schemas.microsoft.com/office/powerpoint/2010/main" val="418322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https://assets.bbhub.io/professional/sites/24/Energy-Transition-Investment-Trends_Free-Summary_Jan2021.pdf</a:t>
            </a:r>
          </a:p>
          <a:p>
            <a:r>
              <a:rPr lang="en-US" dirty="0" smtClean="0"/>
              <a:t>https://www.n-tv.de/politik/Habeck-plant-deutlich-mehr-Windraeder-article23050345.html</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3</a:t>
            </a:fld>
            <a:endParaRPr lang="de-DE" dirty="0"/>
          </a:p>
        </p:txBody>
      </p:sp>
    </p:spTree>
    <p:extLst>
      <p:ext uri="{BB962C8B-B14F-4D97-AF65-F5344CB8AC3E}">
        <p14:creationId xmlns:p14="http://schemas.microsoft.com/office/powerpoint/2010/main" val="88209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https://assets.bbhub.io/professional/sites/24/Energy-Transition-Investment-Trends_Free-Summary_Jan2021.pdf</a:t>
            </a:r>
          </a:p>
          <a:p>
            <a:r>
              <a:rPr lang="en-US" dirty="0" smtClean="0"/>
              <a:t>https://www.n-tv.de/politik/Habeck-plant-deutlich-mehr-Windraeder-article23050345.html</a:t>
            </a:r>
          </a:p>
          <a:p>
            <a:r>
              <a:rPr lang="en-US" smtClean="0"/>
              <a:t>https://www.deutschlandfunk.de/robert-habeck-gruene-klimaziele-corona-lockdown-wirtschaftministerium-100.html</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4</a:t>
            </a:fld>
            <a:endParaRPr lang="de-DE" dirty="0"/>
          </a:p>
        </p:txBody>
      </p:sp>
    </p:spTree>
    <p:extLst>
      <p:ext uri="{BB962C8B-B14F-4D97-AF65-F5344CB8AC3E}">
        <p14:creationId xmlns:p14="http://schemas.microsoft.com/office/powerpoint/2010/main" val="65277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https://assets.bbhub.io/professional/sites/24/Energy-Transition-Investment-Trends_Free-Summary_Jan2021.pdf</a:t>
            </a:r>
          </a:p>
          <a:p>
            <a:r>
              <a:rPr lang="en-US" dirty="0" smtClean="0"/>
              <a:t>https://www.n-tv.de/politik/Habeck-plant-deutlich-mehr-Windraeder-article23050345.html</a:t>
            </a:r>
          </a:p>
          <a:p>
            <a:r>
              <a:rPr lang="en-US" smtClean="0"/>
              <a:t>https://www.deutschlandfunk.de/robert-habeck-gruene-klimaziele-corona-lockdown-wirtschaftministerium-100.html</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5</a:t>
            </a:fld>
            <a:endParaRPr lang="de-DE" dirty="0"/>
          </a:p>
        </p:txBody>
      </p:sp>
    </p:spTree>
    <p:extLst>
      <p:ext uri="{BB962C8B-B14F-4D97-AF65-F5344CB8AC3E}">
        <p14:creationId xmlns:p14="http://schemas.microsoft.com/office/powerpoint/2010/main" val="425858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https://assets.bbhub.io/professional/sites/24/Energy-Transition-Investment-Trends_Free-Summary_Jan2021.pdf</a:t>
            </a:r>
          </a:p>
          <a:p>
            <a:r>
              <a:rPr lang="en-US" dirty="0" smtClean="0"/>
              <a:t>https://www.n-tv.de/politik/Habeck-plant-deutlich-mehr-Windraeder-article23050345.html</a:t>
            </a:r>
          </a:p>
          <a:p>
            <a:r>
              <a:rPr lang="en-US" smtClean="0"/>
              <a:t>https://www.deutschlandfunk.de/robert-habeck-gruene-klimaziele-corona-lockdown-wirtschaftministerium-100.html</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6</a:t>
            </a:fld>
            <a:endParaRPr lang="de-DE" dirty="0"/>
          </a:p>
        </p:txBody>
      </p:sp>
    </p:spTree>
    <p:extLst>
      <p:ext uri="{BB962C8B-B14F-4D97-AF65-F5344CB8AC3E}">
        <p14:creationId xmlns:p14="http://schemas.microsoft.com/office/powerpoint/2010/main" val="397830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https://blogs.worldbank.org/psd/global-investors-shift-focus-sustainability-amid-push-green-recovery</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7</a:t>
            </a:fld>
            <a:endParaRPr lang="de-DE" dirty="0"/>
          </a:p>
        </p:txBody>
      </p:sp>
    </p:spTree>
    <p:extLst>
      <p:ext uri="{BB962C8B-B14F-4D97-AF65-F5344CB8AC3E}">
        <p14:creationId xmlns:p14="http://schemas.microsoft.com/office/powerpoint/2010/main" val="253134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https://www.whitecase.com/publications/insight/us-ma-2021/power-renewables</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8</a:t>
            </a:fld>
            <a:endParaRPr lang="de-DE" dirty="0"/>
          </a:p>
        </p:txBody>
      </p:sp>
    </p:spTree>
    <p:extLst>
      <p:ext uri="{BB962C8B-B14F-4D97-AF65-F5344CB8AC3E}">
        <p14:creationId xmlns:p14="http://schemas.microsoft.com/office/powerpoint/2010/main" val="159876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https://www.tbfglobal.com/fileadmin/Praesentationen_fuer_Links/TBF_SMART_POWER_EUR_I_Praesentation_HOCHGELADEN_aktuell.pdf</a:t>
            </a:r>
          </a:p>
          <a:p>
            <a:r>
              <a:rPr lang="en-US" dirty="0" smtClean="0"/>
              <a:t>https://www.windwaerts.de/de/infothek/know-how/erneuerbare-energien-weltweit-1</a:t>
            </a:r>
          </a:p>
          <a:p>
            <a:r>
              <a:rPr lang="en-US" dirty="0" smtClean="0"/>
              <a:t>https://ec.europa.eu/info/strategy/priorities-2019-2024/european-green-deal_de</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10</a:t>
            </a:fld>
            <a:endParaRPr lang="de-DE" dirty="0"/>
          </a:p>
        </p:txBody>
      </p:sp>
    </p:spTree>
    <p:extLst>
      <p:ext uri="{BB962C8B-B14F-4D97-AF65-F5344CB8AC3E}">
        <p14:creationId xmlns:p14="http://schemas.microsoft.com/office/powerpoint/2010/main" val="403756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32350" cy="3346450"/>
          </a:xfrm>
        </p:spPr>
      </p:sp>
      <p:sp>
        <p:nvSpPr>
          <p:cNvPr id="3" name="Notes Placeholder 2"/>
          <p:cNvSpPr>
            <a:spLocks noGrp="1"/>
          </p:cNvSpPr>
          <p:nvPr>
            <p:ph type="body" idx="1"/>
          </p:nvPr>
        </p:nvSpPr>
        <p:spPr/>
        <p:txBody>
          <a:bodyPr/>
          <a:lstStyle/>
          <a:p>
            <a:r>
              <a:rPr lang="en-US" dirty="0" smtClean="0"/>
              <a:t>https://www.iea.org/reports/world-energy-balances-overview/world</a:t>
            </a:r>
            <a:endParaRPr lang="en-US" dirty="0"/>
          </a:p>
        </p:txBody>
      </p:sp>
      <p:sp>
        <p:nvSpPr>
          <p:cNvPr id="4" name="Slide Number Placeholder 3"/>
          <p:cNvSpPr>
            <a:spLocks noGrp="1"/>
          </p:cNvSpPr>
          <p:nvPr>
            <p:ph type="sldNum" sz="quarter" idx="10"/>
          </p:nvPr>
        </p:nvSpPr>
        <p:spPr/>
        <p:txBody>
          <a:bodyPr/>
          <a:lstStyle/>
          <a:p>
            <a:fld id="{EAF68EC0-7E9C-448C-9FFA-DB8F375E0BF7}" type="slidenum">
              <a:rPr lang="de-DE" smtClean="0"/>
              <a:t>11</a:t>
            </a:fld>
            <a:endParaRPr lang="de-DE" dirty="0"/>
          </a:p>
        </p:txBody>
      </p:sp>
    </p:spTree>
    <p:extLst>
      <p:ext uri="{BB962C8B-B14F-4D97-AF65-F5344CB8AC3E}">
        <p14:creationId xmlns:p14="http://schemas.microsoft.com/office/powerpoint/2010/main" val="2762081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9" name="Rechteck 6">
            <a:extLst>
              <a:ext uri="{FF2B5EF4-FFF2-40B4-BE49-F238E27FC236}">
                <a16:creationId xmlns:a16="http://schemas.microsoft.com/office/drawing/2014/main" id="{1A6B9A4C-C36C-4732-ACD7-03B51FEE2BD3}"/>
              </a:ext>
            </a:extLst>
          </p:cNvPr>
          <p:cNvSpPr/>
          <p:nvPr userDrawn="1"/>
        </p:nvSpPr>
        <p:spPr bwMode="gray">
          <a:xfrm>
            <a:off x="1" y="0"/>
            <a:ext cx="9906000" cy="6858000"/>
          </a:xfrm>
          <a:prstGeom prst="rect">
            <a:avLst/>
          </a:prstGeom>
          <a:gradFill>
            <a:gsLst>
              <a:gs pos="0">
                <a:srgbClr val="30321D">
                  <a:alpha val="80000"/>
                </a:srgbClr>
              </a:gs>
              <a:gs pos="100000">
                <a:schemeClr val="tx1">
                  <a:alpha val="10000"/>
                </a:schemeClr>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7000" tIns="117000" rIns="117000" bIns="117000" numCol="1" spcCol="0" rtlCol="0" fromWordArt="0" anchor="ctr" anchorCtr="0" forceAA="0" compatLnSpc="1">
            <a:prstTxWarp prst="textNoShape">
              <a:avLst/>
            </a:prstTxWarp>
            <a:noAutofit/>
          </a:bodyPr>
          <a:lstStyle/>
          <a:p>
            <a:pPr algn="ctr">
              <a:spcBef>
                <a:spcPts val="325"/>
              </a:spcBef>
              <a:spcAft>
                <a:spcPts val="325"/>
              </a:spcAft>
            </a:pPr>
            <a:endParaRPr lang="de-DE" sz="1733" dirty="0">
              <a:solidFill>
                <a:schemeClr val="bg1"/>
              </a:solidFill>
            </a:endParaRPr>
          </a:p>
        </p:txBody>
      </p:sp>
      <p:sp>
        <p:nvSpPr>
          <p:cNvPr id="2" name="Title 1"/>
          <p:cNvSpPr>
            <a:spLocks noGrp="1"/>
          </p:cNvSpPr>
          <p:nvPr>
            <p:ph type="ctrTitle"/>
          </p:nvPr>
        </p:nvSpPr>
        <p:spPr>
          <a:xfrm>
            <a:off x="409575" y="2492896"/>
            <a:ext cx="8562842" cy="1279054"/>
          </a:xfrm>
          <a:prstGeom prst="rect">
            <a:avLst/>
          </a:prstGeom>
        </p:spPr>
        <p:txBody>
          <a:bodyPr anchor="b">
            <a:noAutofit/>
          </a:bodyPr>
          <a:lstStyle>
            <a:lvl1pPr algn="l">
              <a:defRPr sz="4400">
                <a:solidFill>
                  <a:schemeClr val="bg1"/>
                </a:solidFill>
              </a:defRPr>
            </a:lvl1pPr>
          </a:lstStyle>
          <a:p>
            <a:endParaRPr lang="en-US" dirty="0"/>
          </a:p>
        </p:txBody>
      </p:sp>
      <p:sp>
        <p:nvSpPr>
          <p:cNvPr id="3" name="Subtitle 2"/>
          <p:cNvSpPr>
            <a:spLocks noGrp="1"/>
          </p:cNvSpPr>
          <p:nvPr>
            <p:ph type="subTitle" idx="1"/>
          </p:nvPr>
        </p:nvSpPr>
        <p:spPr>
          <a:xfrm>
            <a:off x="409575" y="4017716"/>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pic>
        <p:nvPicPr>
          <p:cNvPr id="12" name="Grafik 11">
            <a:extLst>
              <a:ext uri="{FF2B5EF4-FFF2-40B4-BE49-F238E27FC236}">
                <a16:creationId xmlns:a16="http://schemas.microsoft.com/office/drawing/2014/main" id="{BC0E8897-9DD2-4ED7-B739-F8EA1885F27B}"/>
              </a:ext>
            </a:extLst>
          </p:cNvPr>
          <p:cNvPicPr>
            <a:picLocks noChangeAspect="1"/>
          </p:cNvPicPr>
          <p:nvPr/>
        </p:nvPicPr>
        <p:blipFill>
          <a:blip r:embed="rId3"/>
          <a:stretch>
            <a:fillRect/>
          </a:stretch>
        </p:blipFill>
        <p:spPr>
          <a:xfrm>
            <a:off x="409575" y="944352"/>
            <a:ext cx="3810000" cy="609600"/>
          </a:xfrm>
          <a:prstGeom prst="rect">
            <a:avLst/>
          </a:prstGeom>
        </p:spPr>
      </p:pic>
      <p:sp>
        <p:nvSpPr>
          <p:cNvPr id="8" name="Subtitle 2"/>
          <p:cNvSpPr txBox="1">
            <a:spLocks/>
          </p:cNvSpPr>
          <p:nvPr/>
        </p:nvSpPr>
        <p:spPr>
          <a:xfrm>
            <a:off x="409576" y="6264848"/>
            <a:ext cx="2527625" cy="200055"/>
          </a:xfrm>
          <a:prstGeom prst="rect">
            <a:avLst/>
          </a:prstGeom>
        </p:spPr>
        <p:txBody>
          <a:bodyPr vert="horz" wrap="square" lIns="0" tIns="0" rIns="0" bIns="0" rtlCol="0">
            <a:spAutoFit/>
          </a:bodyPr>
          <a:lstStyle>
            <a:lvl1pPr marL="0" indent="0" algn="l" defTabSz="685800" rtl="0" eaLnBrk="1" latinLnBrk="0" hangingPunct="1">
              <a:lnSpc>
                <a:spcPct val="100000"/>
              </a:lnSpc>
              <a:spcBef>
                <a:spcPts val="750"/>
              </a:spcBef>
              <a:buClr>
                <a:srgbClr val="214759"/>
              </a:buClr>
              <a:buFont typeface="Wingdings" pitchFamily="2" charset="2"/>
              <a:buNone/>
              <a:defRPr sz="14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342900" indent="0" algn="ctr" defTabSz="685800" rtl="0" eaLnBrk="1" latinLnBrk="0" hangingPunct="1">
              <a:lnSpc>
                <a:spcPct val="100000"/>
              </a:lnSpc>
              <a:spcBef>
                <a:spcPts val="375"/>
              </a:spcBef>
              <a:buClr>
                <a:srgbClr val="214759"/>
              </a:buClr>
              <a:buFont typeface="Symbol" panose="05050102010706020507" pitchFamily="18" charset="2"/>
              <a:buNone/>
              <a:defRPr sz="15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685800" indent="0" algn="ctr" defTabSz="685800" rtl="0" eaLnBrk="1" latinLnBrk="0" hangingPunct="1">
              <a:lnSpc>
                <a:spcPct val="100000"/>
              </a:lnSpc>
              <a:spcBef>
                <a:spcPts val="375"/>
              </a:spcBef>
              <a:buClr>
                <a:srgbClr val="214759"/>
              </a:buClr>
              <a:buFont typeface="Symbol" panose="05050102010706020507" pitchFamily="18" charset="2"/>
              <a:buNone/>
              <a:defRPr sz="135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1300" dirty="0">
                <a:latin typeface="+mn-lt"/>
              </a:rPr>
              <a:t>www.schlecht-partner.de</a:t>
            </a:r>
            <a:endParaRPr lang="en-US" sz="1300" dirty="0">
              <a:latin typeface="+mn-lt"/>
            </a:endParaRPr>
          </a:p>
        </p:txBody>
      </p:sp>
    </p:spTree>
    <p:extLst>
      <p:ext uri="{BB962C8B-B14F-4D97-AF65-F5344CB8AC3E}">
        <p14:creationId xmlns:p14="http://schemas.microsoft.com/office/powerpoint/2010/main" val="664425168"/>
      </p:ext>
    </p:extLst>
  </p:cSld>
  <p:clrMapOvr>
    <a:masterClrMapping/>
  </p:clrMapOvr>
  <p:extLst mod="1">
    <p:ext uri="{DCECCB84-F9BA-43D5-87BE-67443E8EF086}">
      <p15:sldGuideLst xmlns:p15="http://schemas.microsoft.com/office/powerpoint/2012/main">
        <p15:guide id="1" orient="horz" pos="1389"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Überschrift 1-zeilig_">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sp>
        <p:nvSpPr>
          <p:cNvPr id="21" name="Flussdiagramm: Manuelle Eingabe 2">
            <a:extLst>
              <a:ext uri="{FF2B5EF4-FFF2-40B4-BE49-F238E27FC236}">
                <a16:creationId xmlns:a16="http://schemas.microsoft.com/office/drawing/2014/main" id="{DA911A82-1632-4FA8-905E-305D5BDE6182}"/>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2">
            <a:extLst>
              <a:ext uri="{FF2B5EF4-FFF2-40B4-BE49-F238E27FC236}">
                <a16:creationId xmlns:a16="http://schemas.microsoft.com/office/drawing/2014/main" id="{BC3C8A62-3622-44B6-92B1-ED505480CB47}"/>
              </a:ext>
            </a:extLst>
          </p:cNvPr>
          <p:cNvSpPr>
            <a:spLocks noGrp="1"/>
          </p:cNvSpPr>
          <p:nvPr>
            <p:ph idx="13" hasCustomPrompt="1"/>
          </p:nvPr>
        </p:nvSpPr>
        <p:spPr>
          <a:xfrm>
            <a:off x="409575" y="1008000"/>
            <a:ext cx="8951250"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cxnSp>
        <p:nvCxnSpPr>
          <p:cNvPr id="11" name="Gerader Verbinder 10">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8"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19"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2" name="Grafik 21">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7992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Überschrift 2-zeili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09576" y="360589"/>
            <a:ext cx="8951251" cy="720197"/>
          </a:xfrm>
          <a:prstGeom prst="rect">
            <a:avLst/>
          </a:prstGeom>
        </p:spPr>
        <p:txBody>
          <a:bodyPr/>
          <a:lstStyle>
            <a:lvl1pPr>
              <a:defRPr sz="2600"/>
            </a:lvl1pPr>
          </a:lstStyle>
          <a:p>
            <a:r>
              <a:rPr lang="de-DE" dirty="0"/>
              <a:t>Mastertitelformat bearbeiten mit </a:t>
            </a:r>
            <a:r>
              <a:rPr lang="de-DE" dirty="0" smtClean="0"/>
              <a:t>langer Headline über zwei Zeilen</a:t>
            </a:r>
            <a:endParaRPr lang="en-US" dirty="0"/>
          </a:p>
        </p:txBody>
      </p:sp>
      <p:sp>
        <p:nvSpPr>
          <p:cNvPr id="16" name="Flussdiagramm: Manuelle Eingabe 2">
            <a:extLst>
              <a:ext uri="{FF2B5EF4-FFF2-40B4-BE49-F238E27FC236}">
                <a16:creationId xmlns:a16="http://schemas.microsoft.com/office/drawing/2014/main" id="{DA911A82-1632-4FA8-905E-305D5BDE6182}"/>
              </a:ext>
            </a:extLst>
          </p:cNvPr>
          <p:cNvSpPr/>
          <p:nvPr userDrawn="1"/>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cxnSp>
        <p:nvCxnSpPr>
          <p:cNvPr id="18" name="Gerader Verbinder 17">
            <a:extLst>
              <a:ext uri="{FF2B5EF4-FFF2-40B4-BE49-F238E27FC236}">
                <a16:creationId xmlns:a16="http://schemas.microsoft.com/office/drawing/2014/main" id="{0DB97B9F-38E5-4C49-8EE7-FBEAC45EC365}"/>
              </a:ext>
            </a:extLst>
          </p:cNvPr>
          <p:cNvCxnSpPr>
            <a:cxnSpLocks/>
          </p:cNvCxnSpPr>
          <p:nvPr userDrawn="1"/>
        </p:nvCxnSpPr>
        <p:spPr>
          <a:xfrm>
            <a:off x="401389" y="1051200"/>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1"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2"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4" name="Grafik 23">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0"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1017500"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186400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_einzeilige_HL">
    <p:spTree>
      <p:nvGrpSpPr>
        <p:cNvPr id="1" name=""/>
        <p:cNvGrpSpPr/>
        <p:nvPr/>
      </p:nvGrpSpPr>
      <p:grpSpPr>
        <a:xfrm>
          <a:off x="0" y="0"/>
          <a:ext cx="0" cy="0"/>
          <a:chOff x="0" y="0"/>
          <a:chExt cx="0" cy="0"/>
        </a:xfrm>
      </p:grpSpPr>
      <p:sp>
        <p:nvSpPr>
          <p:cNvPr id="17" name="Flussdiagramm: Manuelle Eingabe 2">
            <a:extLst>
              <a:ext uri="{FF2B5EF4-FFF2-40B4-BE49-F238E27FC236}">
                <a16:creationId xmlns:a16="http://schemas.microsoft.com/office/drawing/2014/main" id="{364DCE46-416E-47C7-8095-00C37D8B09D7}"/>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E7285E07-A52C-46BC-BF34-EDE1D93DC1DE}"/>
              </a:ext>
            </a:extLst>
          </p:cNvPr>
          <p:cNvSpPr>
            <a:spLocks noGrp="1"/>
          </p:cNvSpPr>
          <p:nvPr>
            <p:ph idx="15" hasCustomPrompt="1"/>
          </p:nvPr>
        </p:nvSpPr>
        <p:spPr>
          <a:xfrm>
            <a:off x="409576" y="1008000"/>
            <a:ext cx="4195007"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18" name="Content Placeholder 2">
            <a:extLst>
              <a:ext uri="{FF2B5EF4-FFF2-40B4-BE49-F238E27FC236}">
                <a16:creationId xmlns:a16="http://schemas.microsoft.com/office/drawing/2014/main" id="{1FA17830-F1F9-4554-8B36-C5A51836B32B}"/>
              </a:ext>
            </a:extLst>
          </p:cNvPr>
          <p:cNvSpPr>
            <a:spLocks noGrp="1"/>
          </p:cNvSpPr>
          <p:nvPr>
            <p:ph idx="16" hasCustomPrompt="1"/>
          </p:nvPr>
        </p:nvSpPr>
        <p:spPr>
          <a:xfrm>
            <a:off x="5295884" y="1008000"/>
            <a:ext cx="4064942"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21"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2" name="Gerader Verbinder 21">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5"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6"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8" name="Grafik 27">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21131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HALT 2-spaltig_einzeilige_HL">
    <p:spTree>
      <p:nvGrpSpPr>
        <p:cNvPr id="1" name=""/>
        <p:cNvGrpSpPr/>
        <p:nvPr/>
      </p:nvGrpSpPr>
      <p:grpSpPr>
        <a:xfrm>
          <a:off x="0" y="0"/>
          <a:ext cx="0" cy="0"/>
          <a:chOff x="0" y="0"/>
          <a:chExt cx="0" cy="0"/>
        </a:xfrm>
      </p:grpSpPr>
      <p:sp>
        <p:nvSpPr>
          <p:cNvPr id="17" name="Flussdiagramm: Manuelle Eingabe 2">
            <a:extLst>
              <a:ext uri="{FF2B5EF4-FFF2-40B4-BE49-F238E27FC236}">
                <a16:creationId xmlns:a16="http://schemas.microsoft.com/office/drawing/2014/main" id="{364DCE46-416E-47C7-8095-00C37D8B09D7}"/>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E7285E07-A52C-46BC-BF34-EDE1D93DC1DE}"/>
              </a:ext>
            </a:extLst>
          </p:cNvPr>
          <p:cNvSpPr>
            <a:spLocks noGrp="1"/>
          </p:cNvSpPr>
          <p:nvPr>
            <p:ph idx="15" hasCustomPrompt="1"/>
          </p:nvPr>
        </p:nvSpPr>
        <p:spPr>
          <a:xfrm>
            <a:off x="409575" y="1404000"/>
            <a:ext cx="4064942"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18" name="Content Placeholder 2">
            <a:extLst>
              <a:ext uri="{FF2B5EF4-FFF2-40B4-BE49-F238E27FC236}">
                <a16:creationId xmlns:a16="http://schemas.microsoft.com/office/drawing/2014/main" id="{1FA17830-F1F9-4554-8B36-C5A51836B32B}"/>
              </a:ext>
            </a:extLst>
          </p:cNvPr>
          <p:cNvSpPr>
            <a:spLocks noGrp="1"/>
          </p:cNvSpPr>
          <p:nvPr>
            <p:ph idx="16" hasCustomPrompt="1"/>
          </p:nvPr>
        </p:nvSpPr>
        <p:spPr>
          <a:xfrm>
            <a:off x="5295884" y="1404000"/>
            <a:ext cx="4064942"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23" name="Title 1"/>
          <p:cNvSpPr>
            <a:spLocks noGrp="1"/>
          </p:cNvSpPr>
          <p:nvPr>
            <p:ph type="title" hasCustomPrompt="1"/>
          </p:nvPr>
        </p:nvSpPr>
        <p:spPr>
          <a:xfrm>
            <a:off x="409576" y="360589"/>
            <a:ext cx="8951251" cy="720197"/>
          </a:xfrm>
          <a:prstGeom prst="rect">
            <a:avLst/>
          </a:prstGeom>
        </p:spPr>
        <p:txBody>
          <a:bodyPr/>
          <a:lstStyle>
            <a:lvl1pPr>
              <a:defRPr sz="2600"/>
            </a:lvl1pPr>
          </a:lstStyle>
          <a:p>
            <a:r>
              <a:rPr lang="de-DE" dirty="0"/>
              <a:t>Mastertitelformat bearbeiten mit </a:t>
            </a:r>
            <a:r>
              <a:rPr lang="de-DE" dirty="0" smtClean="0"/>
              <a:t>langer Headline über zwei Zeilen</a:t>
            </a:r>
            <a:endParaRPr lang="en-US" dirty="0"/>
          </a:p>
        </p:txBody>
      </p:sp>
      <p:cxnSp>
        <p:nvCxnSpPr>
          <p:cNvPr id="24" name="Gerader Verbinder 23">
            <a:extLst>
              <a:ext uri="{FF2B5EF4-FFF2-40B4-BE49-F238E27FC236}">
                <a16:creationId xmlns:a16="http://schemas.microsoft.com/office/drawing/2014/main" id="{0DB97B9F-38E5-4C49-8EE7-FBEAC45EC365}"/>
              </a:ext>
            </a:extLst>
          </p:cNvPr>
          <p:cNvCxnSpPr>
            <a:cxnSpLocks/>
          </p:cNvCxnSpPr>
          <p:nvPr userDrawn="1"/>
        </p:nvCxnSpPr>
        <p:spPr>
          <a:xfrm>
            <a:off x="401389" y="112474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6"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7"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9" name="Grafik 28">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8" y="6443434"/>
            <a:ext cx="1075800"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371303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Bild links">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409575" y="1044002"/>
            <a:ext cx="4775862" cy="246221"/>
          </a:xfrm>
        </p:spPr>
        <p:txBody>
          <a:bodyPr/>
          <a:lstStyle>
            <a:lvl1pPr>
              <a:defRPr sz="1600"/>
            </a:lvl1pPr>
          </a:lstStyle>
          <a:p>
            <a:r>
              <a:rPr lang="de-DE" dirty="0" smtClean="0"/>
              <a:t>Bild durch Klicken auf Symbol hinzufügen</a:t>
            </a:r>
            <a:endParaRPr lang="de-DE" dirty="0"/>
          </a:p>
        </p:txBody>
      </p:sp>
      <p:sp>
        <p:nvSpPr>
          <p:cNvPr id="15" name="Flussdiagramm: Manuelle Eingabe 2">
            <a:extLst>
              <a:ext uri="{FF2B5EF4-FFF2-40B4-BE49-F238E27FC236}">
                <a16:creationId xmlns:a16="http://schemas.microsoft.com/office/drawing/2014/main" id="{23E17C6E-E632-4EB0-B29A-A19103DD8108}"/>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6" name="Content Placeholder 2">
            <a:extLst>
              <a:ext uri="{FF2B5EF4-FFF2-40B4-BE49-F238E27FC236}">
                <a16:creationId xmlns:a16="http://schemas.microsoft.com/office/drawing/2014/main" id="{A044124F-FC80-4F3D-8A2B-CC4B9FAA85D1}"/>
              </a:ext>
            </a:extLst>
          </p:cNvPr>
          <p:cNvSpPr>
            <a:spLocks noGrp="1"/>
          </p:cNvSpPr>
          <p:nvPr>
            <p:ph idx="16" hasCustomPrompt="1"/>
          </p:nvPr>
        </p:nvSpPr>
        <p:spPr>
          <a:xfrm>
            <a:off x="5565830" y="1044000"/>
            <a:ext cx="3794997"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22"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3" name="Gerader Verbinder 22">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5"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6"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8" name="Grafik 27">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41010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HALT Bild links">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409575" y="1404002"/>
            <a:ext cx="4775862" cy="246221"/>
          </a:xfrm>
        </p:spPr>
        <p:txBody>
          <a:bodyPr/>
          <a:lstStyle>
            <a:lvl1pPr>
              <a:defRPr sz="1600"/>
            </a:lvl1pPr>
          </a:lstStyle>
          <a:p>
            <a:r>
              <a:rPr lang="de-DE" dirty="0" smtClean="0"/>
              <a:t>Bild durch Klicken auf Symbol hinzufügen</a:t>
            </a:r>
            <a:endParaRPr lang="de-DE" dirty="0"/>
          </a:p>
        </p:txBody>
      </p:sp>
      <p:sp>
        <p:nvSpPr>
          <p:cNvPr id="15" name="Flussdiagramm: Manuelle Eingabe 2">
            <a:extLst>
              <a:ext uri="{FF2B5EF4-FFF2-40B4-BE49-F238E27FC236}">
                <a16:creationId xmlns:a16="http://schemas.microsoft.com/office/drawing/2014/main" id="{23E17C6E-E632-4EB0-B29A-A19103DD8108}"/>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6" name="Content Placeholder 2">
            <a:extLst>
              <a:ext uri="{FF2B5EF4-FFF2-40B4-BE49-F238E27FC236}">
                <a16:creationId xmlns:a16="http://schemas.microsoft.com/office/drawing/2014/main" id="{A044124F-FC80-4F3D-8A2B-CC4B9FAA85D1}"/>
              </a:ext>
            </a:extLst>
          </p:cNvPr>
          <p:cNvSpPr>
            <a:spLocks noGrp="1"/>
          </p:cNvSpPr>
          <p:nvPr>
            <p:ph idx="16" hasCustomPrompt="1"/>
          </p:nvPr>
        </p:nvSpPr>
        <p:spPr>
          <a:xfrm>
            <a:off x="5565830" y="1404000"/>
            <a:ext cx="3794997"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23" name="Title 1"/>
          <p:cNvSpPr>
            <a:spLocks noGrp="1"/>
          </p:cNvSpPr>
          <p:nvPr>
            <p:ph type="title" hasCustomPrompt="1"/>
          </p:nvPr>
        </p:nvSpPr>
        <p:spPr>
          <a:xfrm>
            <a:off x="409576" y="360589"/>
            <a:ext cx="8951251" cy="720197"/>
          </a:xfrm>
          <a:prstGeom prst="rect">
            <a:avLst/>
          </a:prstGeom>
        </p:spPr>
        <p:txBody>
          <a:bodyPr/>
          <a:lstStyle>
            <a:lvl1pPr>
              <a:defRPr sz="2600"/>
            </a:lvl1pPr>
          </a:lstStyle>
          <a:p>
            <a:r>
              <a:rPr lang="de-DE" dirty="0"/>
              <a:t>Mastertitelformat bearbeiten mit </a:t>
            </a:r>
            <a:r>
              <a:rPr lang="de-DE" dirty="0" smtClean="0"/>
              <a:t>langer Headline über zwei Zeilen</a:t>
            </a:r>
            <a:endParaRPr lang="en-US" dirty="0"/>
          </a:p>
        </p:txBody>
      </p:sp>
      <p:cxnSp>
        <p:nvCxnSpPr>
          <p:cNvPr id="24" name="Gerader Verbinder 23">
            <a:extLst>
              <a:ext uri="{FF2B5EF4-FFF2-40B4-BE49-F238E27FC236}">
                <a16:creationId xmlns:a16="http://schemas.microsoft.com/office/drawing/2014/main" id="{0DB97B9F-38E5-4C49-8EE7-FBEAC45EC365}"/>
              </a:ext>
            </a:extLst>
          </p:cNvPr>
          <p:cNvCxnSpPr>
            <a:cxnSpLocks/>
          </p:cNvCxnSpPr>
          <p:nvPr userDrawn="1"/>
        </p:nvCxnSpPr>
        <p:spPr>
          <a:xfrm>
            <a:off x="401389" y="112474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6"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7"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28"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29" name="Grafik 28">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332710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Bild rechts">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4584964" y="1044002"/>
            <a:ext cx="4775862" cy="246221"/>
          </a:xfrm>
        </p:spPr>
        <p:txBody>
          <a:bodyPr/>
          <a:lstStyle>
            <a:lvl1pPr>
              <a:defRPr sz="1600"/>
            </a:lvl1p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2">
            <a:extLst>
              <a:ext uri="{FF2B5EF4-FFF2-40B4-BE49-F238E27FC236}">
                <a16:creationId xmlns:a16="http://schemas.microsoft.com/office/drawing/2014/main" id="{A27561FF-C018-478A-AD7A-7F2BF0A1F6B2}"/>
              </a:ext>
            </a:extLst>
          </p:cNvPr>
          <p:cNvSpPr>
            <a:spLocks noGrp="1"/>
          </p:cNvSpPr>
          <p:nvPr>
            <p:ph idx="16" hasCustomPrompt="1"/>
          </p:nvPr>
        </p:nvSpPr>
        <p:spPr>
          <a:xfrm>
            <a:off x="409575" y="1044000"/>
            <a:ext cx="3661992"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21"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2" name="Gerader Verbinder 21">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4"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5"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7" name="Grafik 26">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16196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HALT Bild rechts">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4584964" y="1404002"/>
            <a:ext cx="4775862" cy="246221"/>
          </a:xfrm>
        </p:spPr>
        <p:txBody>
          <a:bodyPr/>
          <a:lstStyle>
            <a:lvl1pPr>
              <a:defRPr sz="1600"/>
            </a:lvl1p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2">
            <a:extLst>
              <a:ext uri="{FF2B5EF4-FFF2-40B4-BE49-F238E27FC236}">
                <a16:creationId xmlns:a16="http://schemas.microsoft.com/office/drawing/2014/main" id="{A27561FF-C018-478A-AD7A-7F2BF0A1F6B2}"/>
              </a:ext>
            </a:extLst>
          </p:cNvPr>
          <p:cNvSpPr>
            <a:spLocks noGrp="1"/>
          </p:cNvSpPr>
          <p:nvPr>
            <p:ph idx="16" hasCustomPrompt="1"/>
          </p:nvPr>
        </p:nvSpPr>
        <p:spPr>
          <a:xfrm>
            <a:off x="409575" y="1404000"/>
            <a:ext cx="3661992" cy="1477328"/>
          </a:xfrm>
          <a:prstGeom prst="rect">
            <a:avLst/>
          </a:prstGeom>
        </p:spPr>
        <p:txBody>
          <a:bodyPr/>
          <a:lstStyle>
            <a:lvl1pPr marL="309554" indent="-309554">
              <a:lnSpc>
                <a:spcPct val="100000"/>
              </a:lnSpc>
              <a:buClr>
                <a:schemeClr val="tx2"/>
              </a:buClr>
              <a:buFont typeface="Wingdings" panose="05000000000000000000" pitchFamily="2" charset="2"/>
              <a:buChar char="§"/>
              <a:defRPr sz="1600"/>
            </a:lvl1pPr>
            <a:lvl2pPr marL="682741" indent="-311275">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2pPr>
            <a:lvl3pPr marL="968219" indent="-225288">
              <a:buClr>
                <a:schemeClr val="tx2"/>
              </a:buClr>
              <a:buFont typeface="Symbol" panose="05050102010706020507" pitchFamily="18" charset="2"/>
              <a:buChar char="-"/>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300"/>
            </a:lvl4pPr>
          </a:lstStyle>
          <a:p>
            <a:pPr lvl="0"/>
            <a:r>
              <a:rPr lang="de-DE" dirty="0"/>
              <a:t>Erste Ebene</a:t>
            </a:r>
          </a:p>
          <a:p>
            <a:pPr lvl="1"/>
            <a:r>
              <a:rPr lang="de-DE" dirty="0"/>
              <a:t>Zweite Ebene</a:t>
            </a:r>
          </a:p>
          <a:p>
            <a:pPr lvl="2"/>
            <a:r>
              <a:rPr lang="de-DE" dirty="0"/>
              <a:t>Dritte Ebene</a:t>
            </a:r>
          </a:p>
          <a:p>
            <a:pPr lvl="0"/>
            <a:r>
              <a:rPr lang="de-DE" dirty="0"/>
              <a:t>Genereller Text</a:t>
            </a:r>
          </a:p>
          <a:p>
            <a:pPr lvl="0"/>
            <a:endParaRPr lang="en-US" dirty="0"/>
          </a:p>
        </p:txBody>
      </p:sp>
      <p:sp>
        <p:nvSpPr>
          <p:cNvPr id="22" name="Title 1"/>
          <p:cNvSpPr>
            <a:spLocks noGrp="1"/>
          </p:cNvSpPr>
          <p:nvPr>
            <p:ph type="title" hasCustomPrompt="1"/>
          </p:nvPr>
        </p:nvSpPr>
        <p:spPr>
          <a:xfrm>
            <a:off x="409576" y="360589"/>
            <a:ext cx="8951251" cy="720197"/>
          </a:xfrm>
          <a:prstGeom prst="rect">
            <a:avLst/>
          </a:prstGeom>
        </p:spPr>
        <p:txBody>
          <a:bodyPr/>
          <a:lstStyle>
            <a:lvl1pPr>
              <a:defRPr sz="2600"/>
            </a:lvl1pPr>
          </a:lstStyle>
          <a:p>
            <a:r>
              <a:rPr lang="de-DE" dirty="0"/>
              <a:t>Mastertitelformat bearbeiten mit </a:t>
            </a:r>
            <a:r>
              <a:rPr lang="de-DE" dirty="0" smtClean="0"/>
              <a:t>langer Headline über zwei Zeilen</a:t>
            </a:r>
            <a:endParaRPr lang="en-US" dirty="0"/>
          </a:p>
        </p:txBody>
      </p:sp>
      <p:cxnSp>
        <p:nvCxnSpPr>
          <p:cNvPr id="23" name="Gerader Verbinder 22">
            <a:extLst>
              <a:ext uri="{FF2B5EF4-FFF2-40B4-BE49-F238E27FC236}">
                <a16:creationId xmlns:a16="http://schemas.microsoft.com/office/drawing/2014/main" id="{0DB97B9F-38E5-4C49-8EE7-FBEAC45EC365}"/>
              </a:ext>
            </a:extLst>
          </p:cNvPr>
          <p:cNvCxnSpPr>
            <a:cxnSpLocks/>
          </p:cNvCxnSpPr>
          <p:nvPr userDrawn="1"/>
        </p:nvCxnSpPr>
        <p:spPr>
          <a:xfrm>
            <a:off x="401389" y="112474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5"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6"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8" name="Grafik 27">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873484"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3456779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 Key Messag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2C22AC2-CA44-4FFC-9D96-FF98FEBB1961}"/>
              </a:ext>
            </a:extLst>
          </p:cNvPr>
          <p:cNvSpPr/>
          <p:nvPr/>
        </p:nvSpPr>
        <p:spPr>
          <a:xfrm>
            <a:off x="409576" y="1044003"/>
            <a:ext cx="2023145" cy="5121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17" name="Flussdiagramm: Manuelle Eingabe 2">
            <a:extLst>
              <a:ext uri="{FF2B5EF4-FFF2-40B4-BE49-F238E27FC236}">
                <a16:creationId xmlns:a16="http://schemas.microsoft.com/office/drawing/2014/main" id="{531453FD-CEBE-4CF4-AC7B-475078A8ABA5}"/>
              </a:ext>
            </a:extLst>
          </p:cNvPr>
          <p:cNvSpPr/>
          <p:nvPr userDrawn="1"/>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8" name="Gerader Verbinder 27">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21" hasCustomPrompt="1"/>
          </p:nvPr>
        </p:nvSpPr>
        <p:spPr>
          <a:xfrm>
            <a:off x="409575" y="1044001"/>
            <a:ext cx="2023146" cy="5121305"/>
          </a:xfrm>
        </p:spPr>
        <p:txBody>
          <a:bodyPr lIns="36000" tIns="36000" rIns="36000" bIns="36000">
            <a:noAutofit/>
          </a:bodyPr>
          <a:lstStyle>
            <a:lvl1pPr marL="0" indent="0">
              <a:buNone/>
              <a:defRPr sz="1400" b="1" baseline="0">
                <a:solidFill>
                  <a:schemeClr val="bg1"/>
                </a:solidFill>
              </a:defRPr>
            </a:lvl1pPr>
          </a:lstStyle>
          <a:p>
            <a:pPr lvl="0"/>
            <a:r>
              <a:rPr lang="en-US" dirty="0" smtClean="0"/>
              <a:t>Insert </a:t>
            </a:r>
            <a:r>
              <a:rPr lang="en-US" dirty="0" err="1" smtClean="0"/>
              <a:t>Ke</a:t>
            </a:r>
            <a:r>
              <a:rPr lang="de-DE" dirty="0" smtClean="0"/>
              <a:t>y</a:t>
            </a:r>
            <a:r>
              <a:rPr lang="en-US" dirty="0" smtClean="0"/>
              <a:t> Messages here</a:t>
            </a:r>
            <a:endParaRPr lang="de-DE" dirty="0" smtClean="0"/>
          </a:p>
        </p:txBody>
      </p:sp>
      <p:sp>
        <p:nvSpPr>
          <p:cNvPr id="7" name="Textplatzhalter 6"/>
          <p:cNvSpPr>
            <a:spLocks noGrp="1"/>
          </p:cNvSpPr>
          <p:nvPr>
            <p:ph type="body" sz="quarter" idx="22"/>
          </p:nvPr>
        </p:nvSpPr>
        <p:spPr>
          <a:xfrm>
            <a:off x="2649538" y="1044000"/>
            <a:ext cx="6711288" cy="5121304"/>
          </a:xfrm>
        </p:spPr>
        <p:txBody>
          <a:bodyPr>
            <a:noAutofit/>
          </a:bodyPr>
          <a:lstStyle>
            <a:lvl1pPr>
              <a:defRPr sz="1600"/>
            </a:lvl1pPr>
            <a:lvl2pPr>
              <a:defRPr sz="1400"/>
            </a:lvl2pPr>
            <a:lvl3pPr>
              <a:defRPr sz="1400"/>
            </a:lvl3pPr>
            <a:lvl4pPr>
              <a:defRPr sz="1400"/>
            </a:lvl4pPr>
            <a:lvl5pP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9" name="Rechteck 28">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3"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34"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36" name="Grafik 35">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3"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513268491"/>
      </p:ext>
    </p:extLst>
  </p:cSld>
  <p:clrMapOvr>
    <a:masterClrMapping/>
  </p:clrMapOvr>
  <p:extLst mod="1">
    <p:ext uri="{DCECCB84-F9BA-43D5-87BE-67443E8EF086}">
      <p15:sldGuideLst xmlns:p15="http://schemas.microsoft.com/office/powerpoint/2012/main">
        <p15:guide id="1" pos="166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PRECHPARTNER 1">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5D84E1C8-947E-4369-834A-E5944B3AACD3}"/>
              </a:ext>
            </a:extLst>
          </p:cNvPr>
          <p:cNvSpPr/>
          <p:nvPr/>
        </p:nvSpPr>
        <p:spPr>
          <a:xfrm>
            <a:off x="545177" y="1538763"/>
            <a:ext cx="4202629" cy="2965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653604" y="1653624"/>
            <a:ext cx="1709682" cy="933845"/>
          </a:xfrm>
        </p:spPr>
        <p:txBody>
          <a:body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70CABC36-D915-4789-9A35-CD73CACF55A4}"/>
              </a:ext>
            </a:extLst>
          </p:cNvPr>
          <p:cNvSpPr>
            <a:spLocks noGrp="1"/>
          </p:cNvSpPr>
          <p:nvPr>
            <p:ph idx="20" hasCustomPrompt="1"/>
          </p:nvPr>
        </p:nvSpPr>
        <p:spPr>
          <a:xfrm>
            <a:off x="2473391" y="1653622"/>
            <a:ext cx="2104597"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15"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16" name="Gerader Verbinder 15">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4"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5"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7" name="Grafik 26">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3"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1017500"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212470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IMG">
    <p:bg>
      <p:bgPr>
        <a:solidFill>
          <a:schemeClr val="tx1"/>
        </a:solidFill>
        <a:effectLst/>
      </p:bgPr>
    </p:bg>
    <p:spTree>
      <p:nvGrpSpPr>
        <p:cNvPr id="1" name=""/>
        <p:cNvGrpSpPr/>
        <p:nvPr/>
      </p:nvGrpSpPr>
      <p:grpSpPr>
        <a:xfrm>
          <a:off x="0" y="0"/>
          <a:ext cx="0" cy="0"/>
          <a:chOff x="0" y="0"/>
          <a:chExt cx="0" cy="0"/>
        </a:xfrm>
      </p:grpSpPr>
      <p:pic>
        <p:nvPicPr>
          <p:cNvPr id="5" name="Bild 17">
            <a:extLst>
              <a:ext uri="{FF2B5EF4-FFF2-40B4-BE49-F238E27FC236}">
                <a16:creationId xmlns:a16="http://schemas.microsoft.com/office/drawing/2014/main" id="{6CA03FD0-06BE-4E19-92AF-31F4CD195E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9905999" cy="6858001"/>
          </a:xfrm>
          <a:prstGeom prst="rect">
            <a:avLst/>
          </a:prstGeom>
        </p:spPr>
      </p:pic>
      <p:sp>
        <p:nvSpPr>
          <p:cNvPr id="6" name="Rechteck 5">
            <a:extLst>
              <a:ext uri="{FF2B5EF4-FFF2-40B4-BE49-F238E27FC236}">
                <a16:creationId xmlns:a16="http://schemas.microsoft.com/office/drawing/2014/main" id="{41F2CA2B-1765-4C90-971A-6A2BF5DA6E83}"/>
              </a:ext>
            </a:extLst>
          </p:cNvPr>
          <p:cNvSpPr/>
          <p:nvPr/>
        </p:nvSpPr>
        <p:spPr bwMode="gray">
          <a:xfrm>
            <a:off x="0" y="-3"/>
            <a:ext cx="9906000" cy="6858000"/>
          </a:xfrm>
          <a:prstGeom prst="rect">
            <a:avLst/>
          </a:prstGeom>
          <a:solidFill>
            <a:schemeClr val="accent2">
              <a:alpha val="4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7000" tIns="117000" rIns="117000" bIns="117000" numCol="1" spcCol="0" rtlCol="0" fromWordArt="0" anchor="ctr" anchorCtr="0" forceAA="0" compatLnSpc="1">
            <a:prstTxWarp prst="textNoShape">
              <a:avLst/>
            </a:prstTxWarp>
            <a:noAutofit/>
          </a:bodyPr>
          <a:lstStyle/>
          <a:p>
            <a:pPr algn="ctr">
              <a:spcBef>
                <a:spcPts val="325"/>
              </a:spcBef>
              <a:spcAft>
                <a:spcPts val="325"/>
              </a:spcAft>
            </a:pPr>
            <a:endParaRPr lang="de-DE" sz="1733" dirty="0">
              <a:solidFill>
                <a:schemeClr val="bg1"/>
              </a:solidFill>
            </a:endParaRPr>
          </a:p>
        </p:txBody>
      </p:sp>
      <p:sp>
        <p:nvSpPr>
          <p:cNvPr id="7" name="Rechteck 6">
            <a:extLst>
              <a:ext uri="{FF2B5EF4-FFF2-40B4-BE49-F238E27FC236}">
                <a16:creationId xmlns:a16="http://schemas.microsoft.com/office/drawing/2014/main" id="{1A6B9A4C-C36C-4732-ACD7-03B51FEE2BD3}"/>
              </a:ext>
            </a:extLst>
          </p:cNvPr>
          <p:cNvSpPr/>
          <p:nvPr/>
        </p:nvSpPr>
        <p:spPr bwMode="gray">
          <a:xfrm>
            <a:off x="2" y="0"/>
            <a:ext cx="5889562" cy="6858000"/>
          </a:xfrm>
          <a:prstGeom prst="rect">
            <a:avLst/>
          </a:prstGeom>
          <a:gradFill flip="none" rotWithShape="1">
            <a:gsLst>
              <a:gs pos="0">
                <a:schemeClr val="accent2"/>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7000" tIns="117000" rIns="117000" bIns="117000" numCol="1" spcCol="0" rtlCol="0" fromWordArt="0" anchor="ctr" anchorCtr="0" forceAA="0" compatLnSpc="1">
            <a:prstTxWarp prst="textNoShape">
              <a:avLst/>
            </a:prstTxWarp>
            <a:noAutofit/>
          </a:bodyPr>
          <a:lstStyle/>
          <a:p>
            <a:pPr algn="ctr">
              <a:spcBef>
                <a:spcPts val="325"/>
              </a:spcBef>
              <a:spcAft>
                <a:spcPts val="325"/>
              </a:spcAft>
            </a:pPr>
            <a:endParaRPr lang="de-DE" sz="1733" dirty="0">
              <a:solidFill>
                <a:schemeClr val="bg1"/>
              </a:solidFill>
            </a:endParaRPr>
          </a:p>
        </p:txBody>
      </p:sp>
      <p:sp>
        <p:nvSpPr>
          <p:cNvPr id="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pic>
        <p:nvPicPr>
          <p:cNvPr id="9" name="Grafik 8">
            <a:extLst>
              <a:ext uri="{FF2B5EF4-FFF2-40B4-BE49-F238E27FC236}">
                <a16:creationId xmlns:a16="http://schemas.microsoft.com/office/drawing/2014/main" id="{7D240D5E-4C37-4B42-A36E-E64786D19CD7}"/>
              </a:ext>
            </a:extLst>
          </p:cNvPr>
          <p:cNvPicPr>
            <a:picLocks noChangeAspect="1"/>
          </p:cNvPicPr>
          <p:nvPr/>
        </p:nvPicPr>
        <p:blipFill>
          <a:blip r:embed="rId3"/>
          <a:stretch>
            <a:fillRect/>
          </a:stretch>
        </p:blipFill>
        <p:spPr>
          <a:xfrm>
            <a:off x="401388" y="6494095"/>
            <a:ext cx="365762" cy="243231"/>
          </a:xfrm>
          <a:prstGeom prst="rect">
            <a:avLst/>
          </a:prstGeom>
        </p:spPr>
      </p:pic>
      <p:sp>
        <p:nvSpPr>
          <p:cNvPr id="10" name="Foliennummernplatzhalter 4">
            <a:extLst>
              <a:ext uri="{FF2B5EF4-FFF2-40B4-BE49-F238E27FC236}">
                <a16:creationId xmlns:a16="http://schemas.microsoft.com/office/drawing/2014/main" id="{819BD964-0F0D-4A25-A583-2A66FDA6C263}"/>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11"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Tree>
    <p:extLst>
      <p:ext uri="{BB962C8B-B14F-4D97-AF65-F5344CB8AC3E}">
        <p14:creationId xmlns:p14="http://schemas.microsoft.com/office/powerpoint/2010/main" val="125427230"/>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SPRECHPARTNER 2">
    <p:spTree>
      <p:nvGrpSpPr>
        <p:cNvPr id="1" name=""/>
        <p:cNvGrpSpPr/>
        <p:nvPr/>
      </p:nvGrpSpPr>
      <p:grpSpPr>
        <a:xfrm>
          <a:off x="0" y="0"/>
          <a:ext cx="0" cy="0"/>
          <a:chOff x="0" y="0"/>
          <a:chExt cx="0" cy="0"/>
        </a:xfrm>
      </p:grpSpPr>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0" name="Rechteck 29">
            <a:extLst>
              <a:ext uri="{FF2B5EF4-FFF2-40B4-BE49-F238E27FC236}">
                <a16:creationId xmlns:a16="http://schemas.microsoft.com/office/drawing/2014/main" id="{6AA3A23D-71E9-40D2-8607-4C16249BB9A1}"/>
              </a:ext>
            </a:extLst>
          </p:cNvPr>
          <p:cNvSpPr/>
          <p:nvPr/>
        </p:nvSpPr>
        <p:spPr>
          <a:xfrm>
            <a:off x="545177" y="1538763"/>
            <a:ext cx="4202629" cy="2965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1" name="Bildplatzhalter 2">
            <a:extLst>
              <a:ext uri="{FF2B5EF4-FFF2-40B4-BE49-F238E27FC236}">
                <a16:creationId xmlns:a16="http://schemas.microsoft.com/office/drawing/2014/main" id="{A3639537-76A5-493E-9002-5ACF04943A29}"/>
              </a:ext>
            </a:extLst>
          </p:cNvPr>
          <p:cNvSpPr>
            <a:spLocks noGrp="1"/>
          </p:cNvSpPr>
          <p:nvPr>
            <p:ph type="pic" sz="quarter" idx="13"/>
          </p:nvPr>
        </p:nvSpPr>
        <p:spPr>
          <a:xfrm>
            <a:off x="653604" y="1653624"/>
            <a:ext cx="1709682" cy="933845"/>
          </a:xfrm>
        </p:spPr>
        <p:txBody>
          <a:bodyPr/>
          <a:lstStyle/>
          <a:p>
            <a:r>
              <a:rPr lang="de-DE" dirty="0" smtClean="0"/>
              <a:t>Bild durch Klicken auf Symbol hinzufügen</a:t>
            </a:r>
            <a:endParaRPr lang="de-DE" dirty="0"/>
          </a:p>
        </p:txBody>
      </p:sp>
      <p:sp>
        <p:nvSpPr>
          <p:cNvPr id="32" name="Content Placeholder 2">
            <a:extLst>
              <a:ext uri="{FF2B5EF4-FFF2-40B4-BE49-F238E27FC236}">
                <a16:creationId xmlns:a16="http://schemas.microsoft.com/office/drawing/2014/main" id="{469C234F-7C30-43C7-B317-1981F8C85BA1}"/>
              </a:ext>
            </a:extLst>
          </p:cNvPr>
          <p:cNvSpPr>
            <a:spLocks noGrp="1"/>
          </p:cNvSpPr>
          <p:nvPr>
            <p:ph idx="20" hasCustomPrompt="1"/>
          </p:nvPr>
        </p:nvSpPr>
        <p:spPr>
          <a:xfrm>
            <a:off x="2473391" y="1653622"/>
            <a:ext cx="2104597"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41" name="Rechteck 40">
            <a:extLst>
              <a:ext uri="{FF2B5EF4-FFF2-40B4-BE49-F238E27FC236}">
                <a16:creationId xmlns:a16="http://schemas.microsoft.com/office/drawing/2014/main" id="{9F0DB14C-30E4-468D-A9A1-46A2945294AA}"/>
              </a:ext>
            </a:extLst>
          </p:cNvPr>
          <p:cNvSpPr/>
          <p:nvPr/>
        </p:nvSpPr>
        <p:spPr>
          <a:xfrm>
            <a:off x="5158199" y="1538763"/>
            <a:ext cx="4202629" cy="2965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42" name="Bildplatzhalter 2">
            <a:extLst>
              <a:ext uri="{FF2B5EF4-FFF2-40B4-BE49-F238E27FC236}">
                <a16:creationId xmlns:a16="http://schemas.microsoft.com/office/drawing/2014/main" id="{E43FE6D6-30D2-4252-A42B-29FE81A8CB6A}"/>
              </a:ext>
            </a:extLst>
          </p:cNvPr>
          <p:cNvSpPr>
            <a:spLocks noGrp="1"/>
          </p:cNvSpPr>
          <p:nvPr>
            <p:ph type="pic" sz="quarter" idx="21"/>
          </p:nvPr>
        </p:nvSpPr>
        <p:spPr>
          <a:xfrm>
            <a:off x="5266626" y="1653624"/>
            <a:ext cx="1709682" cy="933845"/>
          </a:xfrm>
        </p:spPr>
        <p:txBody>
          <a:bodyPr/>
          <a:lstStyle/>
          <a:p>
            <a:r>
              <a:rPr lang="de-DE" dirty="0" smtClean="0"/>
              <a:t>Bild durch Klicken auf Symbol hinzufügen</a:t>
            </a:r>
            <a:endParaRPr lang="de-DE" dirty="0"/>
          </a:p>
        </p:txBody>
      </p:sp>
      <p:sp>
        <p:nvSpPr>
          <p:cNvPr id="43" name="Content Placeholder 2">
            <a:extLst>
              <a:ext uri="{FF2B5EF4-FFF2-40B4-BE49-F238E27FC236}">
                <a16:creationId xmlns:a16="http://schemas.microsoft.com/office/drawing/2014/main" id="{689B98F7-E06B-4EF5-8225-8A50A8D3D196}"/>
              </a:ext>
            </a:extLst>
          </p:cNvPr>
          <p:cNvSpPr>
            <a:spLocks noGrp="1"/>
          </p:cNvSpPr>
          <p:nvPr>
            <p:ph idx="22" hasCustomPrompt="1"/>
          </p:nvPr>
        </p:nvSpPr>
        <p:spPr>
          <a:xfrm>
            <a:off x="7086413" y="1653622"/>
            <a:ext cx="2104597"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16"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1" name="Gerader Verbinder 20">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4"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5"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26"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873484"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27" name="Grafik 26">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174666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SPRECHPARTNER 3">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2C22AC2-CA44-4FFC-9D96-FF98FEBB1961}"/>
              </a:ext>
            </a:extLst>
          </p:cNvPr>
          <p:cNvSpPr/>
          <p:nvPr/>
        </p:nvSpPr>
        <p:spPr>
          <a:xfrm>
            <a:off x="53512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625303" y="1488172"/>
            <a:ext cx="1615946" cy="933845"/>
          </a:xfrm>
        </p:spPr>
        <p:txBody>
          <a:body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70CABC36-D915-4789-9A35-CD73CACF55A4}"/>
              </a:ext>
            </a:extLst>
          </p:cNvPr>
          <p:cNvSpPr>
            <a:spLocks noGrp="1"/>
          </p:cNvSpPr>
          <p:nvPr>
            <p:ph idx="20" hasCustomPrompt="1"/>
          </p:nvPr>
        </p:nvSpPr>
        <p:spPr>
          <a:xfrm>
            <a:off x="62530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11" name="Rechteck 10">
            <a:extLst>
              <a:ext uri="{FF2B5EF4-FFF2-40B4-BE49-F238E27FC236}">
                <a16:creationId xmlns:a16="http://schemas.microsoft.com/office/drawing/2014/main" id="{96C8A909-F2A0-4263-ACAF-5C04489F5F63}"/>
              </a:ext>
            </a:extLst>
          </p:cNvPr>
          <p:cNvSpPr/>
          <p:nvPr/>
        </p:nvSpPr>
        <p:spPr>
          <a:xfrm>
            <a:off x="250553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2" name="Bildplatzhalter 2">
            <a:extLst>
              <a:ext uri="{FF2B5EF4-FFF2-40B4-BE49-F238E27FC236}">
                <a16:creationId xmlns:a16="http://schemas.microsoft.com/office/drawing/2014/main" id="{D64BF9F9-B332-43FE-8154-3EF721BA9C8B}"/>
              </a:ext>
            </a:extLst>
          </p:cNvPr>
          <p:cNvSpPr>
            <a:spLocks noGrp="1"/>
          </p:cNvSpPr>
          <p:nvPr>
            <p:ph type="pic" sz="quarter" idx="21"/>
          </p:nvPr>
        </p:nvSpPr>
        <p:spPr>
          <a:xfrm>
            <a:off x="2595713" y="1488172"/>
            <a:ext cx="1615946" cy="933845"/>
          </a:xfrm>
        </p:spPr>
        <p:txBody>
          <a:bodyPr/>
          <a:lstStyle/>
          <a:p>
            <a:r>
              <a:rPr lang="de-DE" dirty="0" smtClean="0"/>
              <a:t>Bild durch Klicken auf Symbol hinzufügen</a:t>
            </a:r>
            <a:endParaRPr lang="de-DE" dirty="0"/>
          </a:p>
        </p:txBody>
      </p:sp>
      <p:sp>
        <p:nvSpPr>
          <p:cNvPr id="13" name="Content Placeholder 2">
            <a:extLst>
              <a:ext uri="{FF2B5EF4-FFF2-40B4-BE49-F238E27FC236}">
                <a16:creationId xmlns:a16="http://schemas.microsoft.com/office/drawing/2014/main" id="{BB28BFA4-A860-4887-8928-A8D476BEF798}"/>
              </a:ext>
            </a:extLst>
          </p:cNvPr>
          <p:cNvSpPr>
            <a:spLocks noGrp="1"/>
          </p:cNvSpPr>
          <p:nvPr>
            <p:ph idx="22" hasCustomPrompt="1"/>
          </p:nvPr>
        </p:nvSpPr>
        <p:spPr>
          <a:xfrm>
            <a:off x="259571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15" name="Rechteck 14">
            <a:extLst>
              <a:ext uri="{FF2B5EF4-FFF2-40B4-BE49-F238E27FC236}">
                <a16:creationId xmlns:a16="http://schemas.microsoft.com/office/drawing/2014/main" id="{23DFED7A-3B33-43D3-9B7E-B311CE6A9746}"/>
              </a:ext>
            </a:extLst>
          </p:cNvPr>
          <p:cNvSpPr/>
          <p:nvPr/>
        </p:nvSpPr>
        <p:spPr>
          <a:xfrm>
            <a:off x="447594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7" name="Bildplatzhalter 2">
            <a:extLst>
              <a:ext uri="{FF2B5EF4-FFF2-40B4-BE49-F238E27FC236}">
                <a16:creationId xmlns:a16="http://schemas.microsoft.com/office/drawing/2014/main" id="{BF779180-0F29-4F9F-8620-0596DD1C715D}"/>
              </a:ext>
            </a:extLst>
          </p:cNvPr>
          <p:cNvSpPr>
            <a:spLocks noGrp="1"/>
          </p:cNvSpPr>
          <p:nvPr>
            <p:ph type="pic" sz="quarter" idx="23"/>
          </p:nvPr>
        </p:nvSpPr>
        <p:spPr>
          <a:xfrm>
            <a:off x="4566123" y="1488172"/>
            <a:ext cx="1615946" cy="933845"/>
          </a:xfrm>
        </p:spPr>
        <p:txBody>
          <a:bodyPr/>
          <a:lstStyle/>
          <a:p>
            <a:r>
              <a:rPr lang="de-DE" dirty="0" smtClean="0"/>
              <a:t>Bild durch Klicken auf Symbol hinzufügen</a:t>
            </a:r>
            <a:endParaRPr lang="de-DE" dirty="0"/>
          </a:p>
        </p:txBody>
      </p:sp>
      <p:sp>
        <p:nvSpPr>
          <p:cNvPr id="20" name="Content Placeholder 2">
            <a:extLst>
              <a:ext uri="{FF2B5EF4-FFF2-40B4-BE49-F238E27FC236}">
                <a16:creationId xmlns:a16="http://schemas.microsoft.com/office/drawing/2014/main" id="{F53FF2A9-F94B-4CF9-8A78-C82EE5BBC820}"/>
              </a:ext>
            </a:extLst>
          </p:cNvPr>
          <p:cNvSpPr>
            <a:spLocks noGrp="1"/>
          </p:cNvSpPr>
          <p:nvPr>
            <p:ph idx="24" hasCustomPrompt="1"/>
          </p:nvPr>
        </p:nvSpPr>
        <p:spPr>
          <a:xfrm>
            <a:off x="456612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24"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6" name="Gerader Verbinder 25">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9"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30"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31"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873484"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32" name="Grafik 31">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78391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SPRECHPARTNER 4">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2C22AC2-CA44-4FFC-9D96-FF98FEBB1961}"/>
              </a:ext>
            </a:extLst>
          </p:cNvPr>
          <p:cNvSpPr/>
          <p:nvPr/>
        </p:nvSpPr>
        <p:spPr>
          <a:xfrm>
            <a:off x="53512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625303" y="1488172"/>
            <a:ext cx="1615946" cy="933845"/>
          </a:xfrm>
        </p:spPr>
        <p:txBody>
          <a:body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70CABC36-D915-4789-9A35-CD73CACF55A4}"/>
              </a:ext>
            </a:extLst>
          </p:cNvPr>
          <p:cNvSpPr>
            <a:spLocks noGrp="1"/>
          </p:cNvSpPr>
          <p:nvPr>
            <p:ph idx="20" hasCustomPrompt="1"/>
          </p:nvPr>
        </p:nvSpPr>
        <p:spPr>
          <a:xfrm>
            <a:off x="62530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11" name="Rechteck 10">
            <a:extLst>
              <a:ext uri="{FF2B5EF4-FFF2-40B4-BE49-F238E27FC236}">
                <a16:creationId xmlns:a16="http://schemas.microsoft.com/office/drawing/2014/main" id="{96C8A909-F2A0-4263-ACAF-5C04489F5F63}"/>
              </a:ext>
            </a:extLst>
          </p:cNvPr>
          <p:cNvSpPr/>
          <p:nvPr/>
        </p:nvSpPr>
        <p:spPr>
          <a:xfrm>
            <a:off x="250553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2" name="Bildplatzhalter 2">
            <a:extLst>
              <a:ext uri="{FF2B5EF4-FFF2-40B4-BE49-F238E27FC236}">
                <a16:creationId xmlns:a16="http://schemas.microsoft.com/office/drawing/2014/main" id="{D64BF9F9-B332-43FE-8154-3EF721BA9C8B}"/>
              </a:ext>
            </a:extLst>
          </p:cNvPr>
          <p:cNvSpPr>
            <a:spLocks noGrp="1"/>
          </p:cNvSpPr>
          <p:nvPr>
            <p:ph type="pic" sz="quarter" idx="21"/>
          </p:nvPr>
        </p:nvSpPr>
        <p:spPr>
          <a:xfrm>
            <a:off x="2595713" y="1488172"/>
            <a:ext cx="1615946" cy="933845"/>
          </a:xfrm>
        </p:spPr>
        <p:txBody>
          <a:bodyPr/>
          <a:lstStyle/>
          <a:p>
            <a:r>
              <a:rPr lang="de-DE" dirty="0" smtClean="0"/>
              <a:t>Bild durch Klicken auf Symbol hinzufügen</a:t>
            </a:r>
            <a:endParaRPr lang="de-DE" dirty="0"/>
          </a:p>
        </p:txBody>
      </p:sp>
      <p:sp>
        <p:nvSpPr>
          <p:cNvPr id="13" name="Content Placeholder 2">
            <a:extLst>
              <a:ext uri="{FF2B5EF4-FFF2-40B4-BE49-F238E27FC236}">
                <a16:creationId xmlns:a16="http://schemas.microsoft.com/office/drawing/2014/main" id="{BB28BFA4-A860-4887-8928-A8D476BEF798}"/>
              </a:ext>
            </a:extLst>
          </p:cNvPr>
          <p:cNvSpPr>
            <a:spLocks noGrp="1"/>
          </p:cNvSpPr>
          <p:nvPr>
            <p:ph idx="22" hasCustomPrompt="1"/>
          </p:nvPr>
        </p:nvSpPr>
        <p:spPr>
          <a:xfrm>
            <a:off x="259571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15" name="Rechteck 14">
            <a:extLst>
              <a:ext uri="{FF2B5EF4-FFF2-40B4-BE49-F238E27FC236}">
                <a16:creationId xmlns:a16="http://schemas.microsoft.com/office/drawing/2014/main" id="{23DFED7A-3B33-43D3-9B7E-B311CE6A9746}"/>
              </a:ext>
            </a:extLst>
          </p:cNvPr>
          <p:cNvSpPr/>
          <p:nvPr/>
        </p:nvSpPr>
        <p:spPr>
          <a:xfrm>
            <a:off x="447594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7" name="Bildplatzhalter 2">
            <a:extLst>
              <a:ext uri="{FF2B5EF4-FFF2-40B4-BE49-F238E27FC236}">
                <a16:creationId xmlns:a16="http://schemas.microsoft.com/office/drawing/2014/main" id="{BF779180-0F29-4F9F-8620-0596DD1C715D}"/>
              </a:ext>
            </a:extLst>
          </p:cNvPr>
          <p:cNvSpPr>
            <a:spLocks noGrp="1"/>
          </p:cNvSpPr>
          <p:nvPr>
            <p:ph type="pic" sz="quarter" idx="23"/>
          </p:nvPr>
        </p:nvSpPr>
        <p:spPr>
          <a:xfrm>
            <a:off x="4566123" y="1488172"/>
            <a:ext cx="1615946" cy="933845"/>
          </a:xfrm>
        </p:spPr>
        <p:txBody>
          <a:bodyPr/>
          <a:lstStyle/>
          <a:p>
            <a:r>
              <a:rPr lang="de-DE" dirty="0" smtClean="0"/>
              <a:t>Bild durch Klicken auf Symbol hinzufügen</a:t>
            </a:r>
            <a:endParaRPr lang="de-DE" dirty="0"/>
          </a:p>
        </p:txBody>
      </p:sp>
      <p:sp>
        <p:nvSpPr>
          <p:cNvPr id="20" name="Content Placeholder 2">
            <a:extLst>
              <a:ext uri="{FF2B5EF4-FFF2-40B4-BE49-F238E27FC236}">
                <a16:creationId xmlns:a16="http://schemas.microsoft.com/office/drawing/2014/main" id="{F53FF2A9-F94B-4CF9-8A78-C82EE5BBC820}"/>
              </a:ext>
            </a:extLst>
          </p:cNvPr>
          <p:cNvSpPr>
            <a:spLocks noGrp="1"/>
          </p:cNvSpPr>
          <p:nvPr>
            <p:ph idx="24" hasCustomPrompt="1"/>
          </p:nvPr>
        </p:nvSpPr>
        <p:spPr>
          <a:xfrm>
            <a:off x="456612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21" name="Rechteck 20">
            <a:extLst>
              <a:ext uri="{FF2B5EF4-FFF2-40B4-BE49-F238E27FC236}">
                <a16:creationId xmlns:a16="http://schemas.microsoft.com/office/drawing/2014/main" id="{2DDB6BC3-50E7-48A9-9DBE-7BA1DC2C87B3}"/>
              </a:ext>
            </a:extLst>
          </p:cNvPr>
          <p:cNvSpPr/>
          <p:nvPr/>
        </p:nvSpPr>
        <p:spPr>
          <a:xfrm>
            <a:off x="6446356" y="1379022"/>
            <a:ext cx="1805310" cy="4881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2" name="Bildplatzhalter 2">
            <a:extLst>
              <a:ext uri="{FF2B5EF4-FFF2-40B4-BE49-F238E27FC236}">
                <a16:creationId xmlns:a16="http://schemas.microsoft.com/office/drawing/2014/main" id="{85EDF573-F048-4A38-8491-50A5276BFD6E}"/>
              </a:ext>
            </a:extLst>
          </p:cNvPr>
          <p:cNvSpPr>
            <a:spLocks noGrp="1"/>
          </p:cNvSpPr>
          <p:nvPr>
            <p:ph type="pic" sz="quarter" idx="25"/>
          </p:nvPr>
        </p:nvSpPr>
        <p:spPr>
          <a:xfrm>
            <a:off x="6536533" y="1488172"/>
            <a:ext cx="1615946" cy="933845"/>
          </a:xfrm>
        </p:spPr>
        <p:txBody>
          <a:bodyPr/>
          <a:lstStyle/>
          <a:p>
            <a:r>
              <a:rPr lang="de-DE" dirty="0" smtClean="0"/>
              <a:t>Bild durch Klicken auf Symbol hinzufügen</a:t>
            </a:r>
            <a:endParaRPr lang="de-DE" dirty="0"/>
          </a:p>
        </p:txBody>
      </p:sp>
      <p:sp>
        <p:nvSpPr>
          <p:cNvPr id="23" name="Content Placeholder 2">
            <a:extLst>
              <a:ext uri="{FF2B5EF4-FFF2-40B4-BE49-F238E27FC236}">
                <a16:creationId xmlns:a16="http://schemas.microsoft.com/office/drawing/2014/main" id="{F07AB4AF-8D41-4722-A514-B19E312305EB}"/>
              </a:ext>
            </a:extLst>
          </p:cNvPr>
          <p:cNvSpPr>
            <a:spLocks noGrp="1"/>
          </p:cNvSpPr>
          <p:nvPr>
            <p:ph idx="26" hasCustomPrompt="1"/>
          </p:nvPr>
        </p:nvSpPr>
        <p:spPr>
          <a:xfrm>
            <a:off x="6536531" y="4175782"/>
            <a:ext cx="1615946" cy="1329403"/>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Dr. Benjamin Brucker</a:t>
            </a:r>
          </a:p>
          <a:p>
            <a:pPr lvl="0"/>
            <a:r>
              <a:rPr lang="de-DE" dirty="0"/>
              <a:t>Steuerberater</a:t>
            </a:r>
          </a:p>
          <a:p>
            <a:pPr lvl="0"/>
            <a:r>
              <a:rPr lang="de-DE" dirty="0"/>
              <a:t>Berater für das Gesundheitswesen (</a:t>
            </a:r>
            <a:r>
              <a:rPr lang="de-DE" dirty="0" err="1"/>
              <a:t>DStV</a:t>
            </a:r>
            <a:r>
              <a:rPr lang="de-DE" dirty="0"/>
              <a:t> e.V.) </a:t>
            </a:r>
          </a:p>
          <a:p>
            <a:pPr lvl="0"/>
            <a:r>
              <a:rPr lang="de-DE" dirty="0"/>
              <a:t>___</a:t>
            </a:r>
          </a:p>
          <a:p>
            <a:pPr lvl="0"/>
            <a:r>
              <a:rPr lang="de-DE" dirty="0"/>
              <a:t>Partner</a:t>
            </a:r>
          </a:p>
          <a:p>
            <a:pPr lvl="0"/>
            <a:endParaRPr lang="en-US" dirty="0"/>
          </a:p>
        </p:txBody>
      </p:sp>
      <p:sp>
        <p:nvSpPr>
          <p:cNvPr id="27"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30" name="Gerader Verbinder 29">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Rechteck 31">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3"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34"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35"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36" name="Grafik 35">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508226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ORT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2C22AC2-CA44-4FFC-9D96-FF98FEBB1961}"/>
              </a:ext>
            </a:extLst>
          </p:cNvPr>
          <p:cNvSpPr/>
          <p:nvPr/>
        </p:nvSpPr>
        <p:spPr>
          <a:xfrm>
            <a:off x="545177" y="1538763"/>
            <a:ext cx="4202629" cy="2965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649503" y="1665323"/>
            <a:ext cx="3992167" cy="233462"/>
          </a:xfrm>
        </p:spPr>
        <p:txBody>
          <a:body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70CABC36-D915-4789-9A35-CD73CACF55A4}"/>
              </a:ext>
            </a:extLst>
          </p:cNvPr>
          <p:cNvSpPr>
            <a:spLocks noGrp="1"/>
          </p:cNvSpPr>
          <p:nvPr>
            <p:ph idx="20" hasCustomPrompt="1"/>
          </p:nvPr>
        </p:nvSpPr>
        <p:spPr>
          <a:xfrm>
            <a:off x="649503" y="3491605"/>
            <a:ext cx="1897754" cy="335861"/>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Kontaktmöglichkeiten Standort</a:t>
            </a:r>
          </a:p>
          <a:p>
            <a:pPr lvl="0"/>
            <a:endParaRPr lang="en-US" dirty="0"/>
          </a:p>
        </p:txBody>
      </p:sp>
      <p:sp>
        <p:nvSpPr>
          <p:cNvPr id="23" name="Content Placeholder 2">
            <a:extLst>
              <a:ext uri="{FF2B5EF4-FFF2-40B4-BE49-F238E27FC236}">
                <a16:creationId xmlns:a16="http://schemas.microsoft.com/office/drawing/2014/main" id="{44770DF9-7946-4A7F-BCB4-2890DC45EE7E}"/>
              </a:ext>
            </a:extLst>
          </p:cNvPr>
          <p:cNvSpPr>
            <a:spLocks noGrp="1"/>
          </p:cNvSpPr>
          <p:nvPr>
            <p:ph idx="15"/>
          </p:nvPr>
        </p:nvSpPr>
        <p:spPr>
          <a:xfrm>
            <a:off x="535127" y="4705414"/>
            <a:ext cx="4212678" cy="133434"/>
          </a:xfrm>
          <a:prstGeom prst="rect">
            <a:avLst/>
          </a:prstGeom>
        </p:spPr>
        <p:txBody>
          <a:bodyPr/>
          <a:lstStyle>
            <a:lvl1pPr marL="0" indent="0">
              <a:lnSpc>
                <a:spcPct val="100000"/>
              </a:lnSpc>
              <a:buClr>
                <a:schemeClr val="bg2"/>
              </a:buClr>
              <a:buFont typeface="Arial" panose="020B0604020202020204" pitchFamily="34" charset="0"/>
              <a:buNone/>
              <a:defRPr sz="867"/>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smtClean="0"/>
              <a:t>Formatvorlagen des Textmasters bearbeiten</a:t>
            </a:r>
          </a:p>
        </p:txBody>
      </p:sp>
      <p:sp>
        <p:nvSpPr>
          <p:cNvPr id="24" name="Content Placeholder 2">
            <a:extLst>
              <a:ext uri="{FF2B5EF4-FFF2-40B4-BE49-F238E27FC236}">
                <a16:creationId xmlns:a16="http://schemas.microsoft.com/office/drawing/2014/main" id="{23ED3003-8FDD-4E4B-940A-D5651BC9C91E}"/>
              </a:ext>
            </a:extLst>
          </p:cNvPr>
          <p:cNvSpPr>
            <a:spLocks noGrp="1"/>
          </p:cNvSpPr>
          <p:nvPr>
            <p:ph idx="21" hasCustomPrompt="1"/>
          </p:nvPr>
        </p:nvSpPr>
        <p:spPr>
          <a:xfrm>
            <a:off x="2653395" y="3490745"/>
            <a:ext cx="1988275" cy="335861"/>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Kontaktmöglichkeiten Standort</a:t>
            </a:r>
          </a:p>
          <a:p>
            <a:pPr lvl="0"/>
            <a:endParaRPr lang="en-US" dirty="0"/>
          </a:p>
        </p:txBody>
      </p:sp>
      <p:sp>
        <p:nvSpPr>
          <p:cNvPr id="25" name="Rechteck 24">
            <a:extLst>
              <a:ext uri="{FF2B5EF4-FFF2-40B4-BE49-F238E27FC236}">
                <a16:creationId xmlns:a16="http://schemas.microsoft.com/office/drawing/2014/main" id="{336B81B6-91DD-4114-AAEF-05F90AF8FDA7}"/>
              </a:ext>
            </a:extLst>
          </p:cNvPr>
          <p:cNvSpPr/>
          <p:nvPr/>
        </p:nvSpPr>
        <p:spPr>
          <a:xfrm>
            <a:off x="5160007" y="1538763"/>
            <a:ext cx="4202629" cy="2965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6" name="Bildplatzhalter 2">
            <a:extLst>
              <a:ext uri="{FF2B5EF4-FFF2-40B4-BE49-F238E27FC236}">
                <a16:creationId xmlns:a16="http://schemas.microsoft.com/office/drawing/2014/main" id="{0F624E85-7207-4E3D-9542-BF2B7E01587D}"/>
              </a:ext>
            </a:extLst>
          </p:cNvPr>
          <p:cNvSpPr>
            <a:spLocks noGrp="1"/>
          </p:cNvSpPr>
          <p:nvPr>
            <p:ph type="pic" sz="quarter" idx="22"/>
          </p:nvPr>
        </p:nvSpPr>
        <p:spPr>
          <a:xfrm>
            <a:off x="5264333" y="1665323"/>
            <a:ext cx="3992167" cy="233462"/>
          </a:xfrm>
        </p:spPr>
        <p:txBody>
          <a:bodyPr/>
          <a:lstStyle/>
          <a:p>
            <a:r>
              <a:rPr lang="de-DE" dirty="0" smtClean="0"/>
              <a:t>Bild durch Klicken auf Symbol hinzufügen</a:t>
            </a:r>
            <a:endParaRPr lang="de-DE" dirty="0"/>
          </a:p>
        </p:txBody>
      </p:sp>
      <p:sp>
        <p:nvSpPr>
          <p:cNvPr id="27" name="Content Placeholder 2">
            <a:extLst>
              <a:ext uri="{FF2B5EF4-FFF2-40B4-BE49-F238E27FC236}">
                <a16:creationId xmlns:a16="http://schemas.microsoft.com/office/drawing/2014/main" id="{393AD6B6-4164-46B0-97E2-204435C17F77}"/>
              </a:ext>
            </a:extLst>
          </p:cNvPr>
          <p:cNvSpPr>
            <a:spLocks noGrp="1"/>
          </p:cNvSpPr>
          <p:nvPr>
            <p:ph idx="23" hasCustomPrompt="1"/>
          </p:nvPr>
        </p:nvSpPr>
        <p:spPr>
          <a:xfrm>
            <a:off x="5264332" y="3491605"/>
            <a:ext cx="1897754" cy="335861"/>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Kontaktmöglichkeiten Standort</a:t>
            </a:r>
          </a:p>
          <a:p>
            <a:pPr lvl="0"/>
            <a:endParaRPr lang="en-US" dirty="0"/>
          </a:p>
        </p:txBody>
      </p:sp>
      <p:sp>
        <p:nvSpPr>
          <p:cNvPr id="28" name="Content Placeholder 2">
            <a:extLst>
              <a:ext uri="{FF2B5EF4-FFF2-40B4-BE49-F238E27FC236}">
                <a16:creationId xmlns:a16="http://schemas.microsoft.com/office/drawing/2014/main" id="{F2215EA5-70BA-4355-B924-6EE05BA25591}"/>
              </a:ext>
            </a:extLst>
          </p:cNvPr>
          <p:cNvSpPr>
            <a:spLocks noGrp="1"/>
          </p:cNvSpPr>
          <p:nvPr>
            <p:ph idx="24"/>
          </p:nvPr>
        </p:nvSpPr>
        <p:spPr>
          <a:xfrm>
            <a:off x="5149957" y="4705414"/>
            <a:ext cx="4212678" cy="133434"/>
          </a:xfrm>
          <a:prstGeom prst="rect">
            <a:avLst/>
          </a:prstGeom>
        </p:spPr>
        <p:txBody>
          <a:bodyPr/>
          <a:lstStyle>
            <a:lvl1pPr marL="0" indent="0">
              <a:lnSpc>
                <a:spcPct val="100000"/>
              </a:lnSpc>
              <a:buClr>
                <a:schemeClr val="bg2"/>
              </a:buClr>
              <a:buFont typeface="Arial" panose="020B0604020202020204" pitchFamily="34" charset="0"/>
              <a:buNone/>
              <a:defRPr sz="867"/>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smtClean="0"/>
              <a:t>Formatvorlagen des Textmasters bearbeiten</a:t>
            </a:r>
          </a:p>
        </p:txBody>
      </p:sp>
      <p:sp>
        <p:nvSpPr>
          <p:cNvPr id="29" name="Content Placeholder 2">
            <a:extLst>
              <a:ext uri="{FF2B5EF4-FFF2-40B4-BE49-F238E27FC236}">
                <a16:creationId xmlns:a16="http://schemas.microsoft.com/office/drawing/2014/main" id="{6D8B0C2F-8E91-4CD0-B648-41C69DF8717F}"/>
              </a:ext>
            </a:extLst>
          </p:cNvPr>
          <p:cNvSpPr>
            <a:spLocks noGrp="1"/>
          </p:cNvSpPr>
          <p:nvPr>
            <p:ph idx="25" hasCustomPrompt="1"/>
          </p:nvPr>
        </p:nvSpPr>
        <p:spPr>
          <a:xfrm>
            <a:off x="7268225" y="3490745"/>
            <a:ext cx="1988275" cy="335861"/>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Kontaktmöglichkeiten Standort</a:t>
            </a:r>
          </a:p>
          <a:p>
            <a:pPr lvl="0"/>
            <a:endParaRPr lang="en-US" dirty="0"/>
          </a:p>
        </p:txBody>
      </p:sp>
      <p:sp>
        <p:nvSpPr>
          <p:cNvPr id="22"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31" name="Gerader Verbinder 30">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5"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36"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37"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873484"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38" name="Grafik 37">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1597339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ORT EINZEL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2C22AC2-CA44-4FFC-9D96-FF98FEBB1961}"/>
              </a:ext>
            </a:extLst>
          </p:cNvPr>
          <p:cNvSpPr/>
          <p:nvPr/>
        </p:nvSpPr>
        <p:spPr>
          <a:xfrm>
            <a:off x="545177" y="1538763"/>
            <a:ext cx="4202629" cy="2965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3" name="Bildplatzhalter 2">
            <a:extLst>
              <a:ext uri="{FF2B5EF4-FFF2-40B4-BE49-F238E27FC236}">
                <a16:creationId xmlns:a16="http://schemas.microsoft.com/office/drawing/2014/main" id="{3C9AE374-11BD-AE42-BF85-CBCA35493F70}"/>
              </a:ext>
            </a:extLst>
          </p:cNvPr>
          <p:cNvSpPr>
            <a:spLocks noGrp="1"/>
          </p:cNvSpPr>
          <p:nvPr>
            <p:ph type="pic" sz="quarter" idx="13"/>
          </p:nvPr>
        </p:nvSpPr>
        <p:spPr>
          <a:xfrm>
            <a:off x="649503" y="1665323"/>
            <a:ext cx="3992167" cy="233462"/>
          </a:xfrm>
        </p:spPr>
        <p:txBody>
          <a:bodyPr/>
          <a:lstStyle/>
          <a:p>
            <a:r>
              <a:rPr lang="de-DE" dirty="0" smtClean="0"/>
              <a:t>Bild durch Klicken auf Symbol hinzufügen</a:t>
            </a:r>
            <a:endParaRPr lang="de-DE" dirty="0"/>
          </a:p>
        </p:txBody>
      </p:sp>
      <p:sp>
        <p:nvSpPr>
          <p:cNvPr id="18" name="Flussdiagramm: Manuelle Eingabe 2">
            <a:extLst>
              <a:ext uri="{FF2B5EF4-FFF2-40B4-BE49-F238E27FC236}">
                <a16:creationId xmlns:a16="http://schemas.microsoft.com/office/drawing/2014/main" id="{531453FD-CEBE-4CF4-AC7B-475078A8ABA5}"/>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70CABC36-D915-4789-9A35-CD73CACF55A4}"/>
              </a:ext>
            </a:extLst>
          </p:cNvPr>
          <p:cNvSpPr>
            <a:spLocks noGrp="1"/>
          </p:cNvSpPr>
          <p:nvPr>
            <p:ph idx="20" hasCustomPrompt="1"/>
          </p:nvPr>
        </p:nvSpPr>
        <p:spPr>
          <a:xfrm>
            <a:off x="649503" y="3491605"/>
            <a:ext cx="1897754" cy="335861"/>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Kontaktmöglichkeiten Standort</a:t>
            </a:r>
          </a:p>
          <a:p>
            <a:pPr lvl="0"/>
            <a:endParaRPr lang="en-US" dirty="0"/>
          </a:p>
        </p:txBody>
      </p:sp>
      <p:sp>
        <p:nvSpPr>
          <p:cNvPr id="23" name="Content Placeholder 2">
            <a:extLst>
              <a:ext uri="{FF2B5EF4-FFF2-40B4-BE49-F238E27FC236}">
                <a16:creationId xmlns:a16="http://schemas.microsoft.com/office/drawing/2014/main" id="{44770DF9-7946-4A7F-BCB4-2890DC45EE7E}"/>
              </a:ext>
            </a:extLst>
          </p:cNvPr>
          <p:cNvSpPr>
            <a:spLocks noGrp="1"/>
          </p:cNvSpPr>
          <p:nvPr>
            <p:ph idx="15"/>
          </p:nvPr>
        </p:nvSpPr>
        <p:spPr>
          <a:xfrm>
            <a:off x="535127" y="4705414"/>
            <a:ext cx="4212678" cy="133434"/>
          </a:xfrm>
          <a:prstGeom prst="rect">
            <a:avLst/>
          </a:prstGeom>
        </p:spPr>
        <p:txBody>
          <a:bodyPr/>
          <a:lstStyle>
            <a:lvl1pPr marL="0" indent="0">
              <a:lnSpc>
                <a:spcPct val="100000"/>
              </a:lnSpc>
              <a:buClr>
                <a:schemeClr val="bg2"/>
              </a:buClr>
              <a:buFont typeface="Arial" panose="020B0604020202020204" pitchFamily="34" charset="0"/>
              <a:buNone/>
              <a:defRPr sz="867"/>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smtClean="0"/>
              <a:t>Formatvorlagen des Textmasters bearbeiten</a:t>
            </a:r>
          </a:p>
        </p:txBody>
      </p:sp>
      <p:sp>
        <p:nvSpPr>
          <p:cNvPr id="24" name="Content Placeholder 2">
            <a:extLst>
              <a:ext uri="{FF2B5EF4-FFF2-40B4-BE49-F238E27FC236}">
                <a16:creationId xmlns:a16="http://schemas.microsoft.com/office/drawing/2014/main" id="{23ED3003-8FDD-4E4B-940A-D5651BC9C91E}"/>
              </a:ext>
            </a:extLst>
          </p:cNvPr>
          <p:cNvSpPr>
            <a:spLocks noGrp="1"/>
          </p:cNvSpPr>
          <p:nvPr>
            <p:ph idx="21" hasCustomPrompt="1"/>
          </p:nvPr>
        </p:nvSpPr>
        <p:spPr>
          <a:xfrm>
            <a:off x="2653395" y="3490745"/>
            <a:ext cx="1988275" cy="335861"/>
          </a:xfrm>
          <a:prstGeom prst="rect">
            <a:avLst/>
          </a:prstGeom>
        </p:spPr>
        <p:txBody>
          <a:bodyPr/>
          <a:lstStyle>
            <a:lvl1pPr marL="0" indent="0">
              <a:lnSpc>
                <a:spcPct val="100000"/>
              </a:lnSpc>
              <a:buClr>
                <a:schemeClr val="bg2"/>
              </a:buClr>
              <a:buFont typeface="Arial" panose="020B0604020202020204" pitchFamily="34" charset="0"/>
              <a:buNone/>
              <a:defRPr sz="758" b="0">
                <a:solidFill>
                  <a:schemeClr val="bg1"/>
                </a:solidFill>
              </a:defRPr>
            </a:lvl1pPr>
            <a:lvl2pPr marL="742931" indent="-371466">
              <a:buClr>
                <a:schemeClr val="tx2"/>
              </a:buClr>
              <a:buFont typeface="Arial" panose="020B0604020202020204" pitchFamily="34" charset="0"/>
              <a:buChar char="•"/>
              <a:defRPr sz="1517">
                <a:latin typeface="+mj-lt"/>
                <a:ea typeface="Verdana" panose="020B0604030504040204" pitchFamily="34" charset="0"/>
                <a:cs typeface="Verdana" panose="020B0604030504040204" pitchFamily="34" charset="0"/>
              </a:defRPr>
            </a:lvl2pPr>
            <a:lvl3pPr marL="990576" indent="-247644">
              <a:buClr>
                <a:schemeClr val="tx2"/>
              </a:buClr>
              <a:buFont typeface="Symbol" panose="05050102010706020507" pitchFamily="18" charset="2"/>
              <a:buChar char="-"/>
              <a:defRPr sz="1300">
                <a:latin typeface="+mj-lt"/>
                <a:ea typeface="Verdana" panose="020B0604030504040204" pitchFamily="34" charset="0"/>
                <a:cs typeface="Verdana" panose="020B0604030504040204" pitchFamily="34" charset="0"/>
              </a:defRPr>
            </a:lvl3pPr>
          </a:lstStyle>
          <a:p>
            <a:pPr lvl="0"/>
            <a:r>
              <a:rPr lang="de-DE" dirty="0"/>
              <a:t>Kontaktmöglichkeiten Standort</a:t>
            </a:r>
          </a:p>
          <a:p>
            <a:pPr lvl="0"/>
            <a:endParaRPr lang="en-US" dirty="0"/>
          </a:p>
        </p:txBody>
      </p:sp>
      <p:sp>
        <p:nvSpPr>
          <p:cNvPr id="15" name="Title 1"/>
          <p:cNvSpPr>
            <a:spLocks noGrp="1"/>
          </p:cNvSpPr>
          <p:nvPr>
            <p:ph type="title" hasCustomPrompt="1"/>
          </p:nvPr>
        </p:nvSpPr>
        <p:spPr>
          <a:xfrm>
            <a:off x="409576" y="360589"/>
            <a:ext cx="8951251" cy="360099"/>
          </a:xfrm>
          <a:prstGeom prst="rect">
            <a:avLst/>
          </a:prstGeom>
        </p:spPr>
        <p:txBody>
          <a:bodyPr/>
          <a:lstStyle>
            <a:lvl1pPr>
              <a:defRPr sz="2600"/>
            </a:lvl1pPr>
          </a:lstStyle>
          <a:p>
            <a:r>
              <a:rPr lang="de-DE" dirty="0"/>
              <a:t>Mastertitelformat bearbeiten mit Headline</a:t>
            </a:r>
            <a:endParaRPr lang="en-US" dirty="0"/>
          </a:p>
        </p:txBody>
      </p:sp>
      <p:cxnSp>
        <p:nvCxnSpPr>
          <p:cNvPr id="20" name="Gerader Verbinder 19">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5"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6"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27"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28" name="Grafik 27">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957168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LUSS">
    <p:spTree>
      <p:nvGrpSpPr>
        <p:cNvPr id="1" name=""/>
        <p:cNvGrpSpPr/>
        <p:nvPr/>
      </p:nvGrpSpPr>
      <p:grpSpPr>
        <a:xfrm>
          <a:off x="0" y="0"/>
          <a:ext cx="0" cy="0"/>
          <a:chOff x="0" y="0"/>
          <a:chExt cx="0" cy="0"/>
        </a:xfrm>
      </p:grpSpPr>
      <p:sp>
        <p:nvSpPr>
          <p:cNvPr id="9" name="Rechteck 6">
            <a:extLst>
              <a:ext uri="{FF2B5EF4-FFF2-40B4-BE49-F238E27FC236}">
                <a16:creationId xmlns:a16="http://schemas.microsoft.com/office/drawing/2014/main" id="{33A5C0E4-8586-4010-B1D9-5BECD658A656}"/>
              </a:ext>
            </a:extLst>
          </p:cNvPr>
          <p:cNvSpPr/>
          <p:nvPr userDrawn="1"/>
        </p:nvSpPr>
        <p:spPr>
          <a:xfrm>
            <a:off x="0" y="1"/>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Grafik 13">
            <a:extLst>
              <a:ext uri="{FF2B5EF4-FFF2-40B4-BE49-F238E27FC236}">
                <a16:creationId xmlns:a16="http://schemas.microsoft.com/office/drawing/2014/main" id="{BC0E8897-9DD2-4ED7-B739-F8EA1885F27B}"/>
              </a:ext>
            </a:extLst>
          </p:cNvPr>
          <p:cNvPicPr>
            <a:picLocks noChangeAspect="1"/>
          </p:cNvPicPr>
          <p:nvPr userDrawn="1"/>
        </p:nvPicPr>
        <p:blipFill>
          <a:blip r:embed="rId2"/>
          <a:stretch>
            <a:fillRect/>
          </a:stretch>
        </p:blipFill>
        <p:spPr>
          <a:xfrm>
            <a:off x="1776531" y="2920765"/>
            <a:ext cx="6352938" cy="1016470"/>
          </a:xfrm>
          <a:prstGeom prst="rect">
            <a:avLst/>
          </a:prstGeom>
        </p:spPr>
      </p:pic>
      <p:cxnSp>
        <p:nvCxnSpPr>
          <p:cNvPr id="14" name="Straight Connector 13"/>
          <p:cNvCxnSpPr/>
          <p:nvPr userDrawn="1"/>
        </p:nvCxnSpPr>
        <p:spPr>
          <a:xfrm>
            <a:off x="0" y="6362853"/>
            <a:ext cx="990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409576" y="6519108"/>
            <a:ext cx="9103863" cy="216000"/>
            <a:chOff x="409575" y="6519108"/>
            <a:chExt cx="9103863" cy="216000"/>
          </a:xfrm>
        </p:grpSpPr>
        <p:grpSp>
          <p:nvGrpSpPr>
            <p:cNvPr id="16" name="Group 15"/>
            <p:cNvGrpSpPr/>
            <p:nvPr userDrawn="1"/>
          </p:nvGrpSpPr>
          <p:grpSpPr>
            <a:xfrm>
              <a:off x="5255244" y="6550164"/>
              <a:ext cx="1902571" cy="153888"/>
              <a:chOff x="4838999" y="5646641"/>
              <a:chExt cx="1902571" cy="153888"/>
            </a:xfrm>
          </p:grpSpPr>
          <p:sp>
            <p:nvSpPr>
              <p:cNvPr id="34" name="TextBox 33"/>
              <p:cNvSpPr txBox="1"/>
              <p:nvPr userDrawn="1"/>
            </p:nvSpPr>
            <p:spPr>
              <a:xfrm>
                <a:off x="5169024" y="5646641"/>
                <a:ext cx="1572546" cy="153888"/>
              </a:xfrm>
              <a:prstGeom prst="rect">
                <a:avLst/>
              </a:prstGeom>
            </p:spPr>
            <p:txBody>
              <a:bodyPr vert="horz" wrap="none" lIns="0" tIns="0" rIns="0" bIns="0" rtlCol="0" anchor="t">
                <a:spAutoFit/>
              </a:bodyPr>
              <a:lstStyle>
                <a:defPPr>
                  <a:defRPr lang="de-DE"/>
                </a:defPPr>
                <a:lvl1pPr algn="ctr">
                  <a:defRPr sz="1000">
                    <a:solidFill>
                      <a:schemeClr val="bg1"/>
                    </a:solidFill>
                    <a:effectLst/>
                  </a:defRPr>
                </a:lvl1pPr>
              </a:lstStyle>
              <a:p>
                <a:pPr lvl="0" algn="l"/>
                <a:r>
                  <a:rPr lang="de-DE" sz="1000" dirty="0" smtClean="0"/>
                  <a:t>info@schlecht-partner.de</a:t>
                </a:r>
              </a:p>
            </p:txBody>
          </p:sp>
          <p:sp>
            <p:nvSpPr>
              <p:cNvPr id="35" name="Freeform 11"/>
              <p:cNvSpPr>
                <a:spLocks noChangeAspect="1" noEditPoints="1"/>
              </p:cNvSpPr>
              <p:nvPr userDrawn="1"/>
            </p:nvSpPr>
            <p:spPr bwMode="auto">
              <a:xfrm>
                <a:off x="4838999" y="5651585"/>
                <a:ext cx="222001" cy="144000"/>
              </a:xfrm>
              <a:custGeom>
                <a:avLst/>
                <a:gdLst>
                  <a:gd name="T0" fmla="*/ 118 w 125"/>
                  <a:gd name="T1" fmla="*/ 0 h 81"/>
                  <a:gd name="T2" fmla="*/ 7 w 125"/>
                  <a:gd name="T3" fmla="*/ 0 h 81"/>
                  <a:gd name="T4" fmla="*/ 2 w 125"/>
                  <a:gd name="T5" fmla="*/ 2 h 81"/>
                  <a:gd name="T6" fmla="*/ 0 w 125"/>
                  <a:gd name="T7" fmla="*/ 7 h 81"/>
                  <a:gd name="T8" fmla="*/ 59 w 125"/>
                  <a:gd name="T9" fmla="*/ 51 h 81"/>
                  <a:gd name="T10" fmla="*/ 63 w 125"/>
                  <a:gd name="T11" fmla="*/ 53 h 81"/>
                  <a:gd name="T12" fmla="*/ 66 w 125"/>
                  <a:gd name="T13" fmla="*/ 51 h 81"/>
                  <a:gd name="T14" fmla="*/ 125 w 125"/>
                  <a:gd name="T15" fmla="*/ 7 h 81"/>
                  <a:gd name="T16" fmla="*/ 123 w 125"/>
                  <a:gd name="T17" fmla="*/ 2 h 81"/>
                  <a:gd name="T18" fmla="*/ 118 w 125"/>
                  <a:gd name="T19" fmla="*/ 0 h 81"/>
                  <a:gd name="T20" fmla="*/ 125 w 125"/>
                  <a:gd name="T21" fmla="*/ 66 h 81"/>
                  <a:gd name="T22" fmla="*/ 92 w 125"/>
                  <a:gd name="T23" fmla="*/ 40 h 81"/>
                  <a:gd name="T24" fmla="*/ 125 w 125"/>
                  <a:gd name="T25" fmla="*/ 15 h 81"/>
                  <a:gd name="T26" fmla="*/ 125 w 125"/>
                  <a:gd name="T27" fmla="*/ 66 h 81"/>
                  <a:gd name="T28" fmla="*/ 123 w 125"/>
                  <a:gd name="T29" fmla="*/ 78 h 81"/>
                  <a:gd name="T30" fmla="*/ 118 w 125"/>
                  <a:gd name="T31" fmla="*/ 81 h 81"/>
                  <a:gd name="T32" fmla="*/ 7 w 125"/>
                  <a:gd name="T33" fmla="*/ 81 h 81"/>
                  <a:gd name="T34" fmla="*/ 2 w 125"/>
                  <a:gd name="T35" fmla="*/ 78 h 81"/>
                  <a:gd name="T36" fmla="*/ 0 w 125"/>
                  <a:gd name="T37" fmla="*/ 74 h 81"/>
                  <a:gd name="T38" fmla="*/ 39 w 125"/>
                  <a:gd name="T39" fmla="*/ 44 h 81"/>
                  <a:gd name="T40" fmla="*/ 57 w 125"/>
                  <a:gd name="T41" fmla="*/ 58 h 81"/>
                  <a:gd name="T42" fmla="*/ 63 w 125"/>
                  <a:gd name="T43" fmla="*/ 60 h 81"/>
                  <a:gd name="T44" fmla="*/ 68 w 125"/>
                  <a:gd name="T45" fmla="*/ 58 h 81"/>
                  <a:gd name="T46" fmla="*/ 86 w 125"/>
                  <a:gd name="T47" fmla="*/ 44 h 81"/>
                  <a:gd name="T48" fmla="*/ 125 w 125"/>
                  <a:gd name="T49" fmla="*/ 74 h 81"/>
                  <a:gd name="T50" fmla="*/ 123 w 125"/>
                  <a:gd name="T51" fmla="*/ 78 h 81"/>
                  <a:gd name="T52" fmla="*/ 0 w 125"/>
                  <a:gd name="T53" fmla="*/ 15 h 81"/>
                  <a:gd name="T54" fmla="*/ 33 w 125"/>
                  <a:gd name="T55" fmla="*/ 40 h 81"/>
                  <a:gd name="T56" fmla="*/ 0 w 125"/>
                  <a:gd name="T57" fmla="*/ 66 h 81"/>
                  <a:gd name="T58" fmla="*/ 0 w 125"/>
                  <a:gd name="T59"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81">
                    <a:moveTo>
                      <a:pt x="118" y="0"/>
                    </a:moveTo>
                    <a:cubicBezTo>
                      <a:pt x="7" y="0"/>
                      <a:pt x="7" y="0"/>
                      <a:pt x="7" y="0"/>
                    </a:cubicBezTo>
                    <a:cubicBezTo>
                      <a:pt x="5" y="0"/>
                      <a:pt x="3" y="1"/>
                      <a:pt x="2" y="2"/>
                    </a:cubicBezTo>
                    <a:cubicBezTo>
                      <a:pt x="1" y="3"/>
                      <a:pt x="0" y="5"/>
                      <a:pt x="0" y="7"/>
                    </a:cubicBezTo>
                    <a:cubicBezTo>
                      <a:pt x="59" y="51"/>
                      <a:pt x="59" y="51"/>
                      <a:pt x="59" y="51"/>
                    </a:cubicBezTo>
                    <a:cubicBezTo>
                      <a:pt x="60" y="52"/>
                      <a:pt x="61" y="53"/>
                      <a:pt x="63" y="53"/>
                    </a:cubicBezTo>
                    <a:cubicBezTo>
                      <a:pt x="64" y="53"/>
                      <a:pt x="65" y="52"/>
                      <a:pt x="66" y="51"/>
                    </a:cubicBezTo>
                    <a:cubicBezTo>
                      <a:pt x="125" y="7"/>
                      <a:pt x="125" y="7"/>
                      <a:pt x="125" y="7"/>
                    </a:cubicBezTo>
                    <a:cubicBezTo>
                      <a:pt x="125" y="5"/>
                      <a:pt x="124" y="3"/>
                      <a:pt x="123" y="2"/>
                    </a:cubicBezTo>
                    <a:cubicBezTo>
                      <a:pt x="122" y="1"/>
                      <a:pt x="120" y="0"/>
                      <a:pt x="118" y="0"/>
                    </a:cubicBezTo>
                    <a:close/>
                    <a:moveTo>
                      <a:pt x="125" y="66"/>
                    </a:moveTo>
                    <a:cubicBezTo>
                      <a:pt x="92" y="40"/>
                      <a:pt x="92" y="40"/>
                      <a:pt x="92" y="40"/>
                    </a:cubicBezTo>
                    <a:cubicBezTo>
                      <a:pt x="125" y="15"/>
                      <a:pt x="125" y="15"/>
                      <a:pt x="125" y="15"/>
                    </a:cubicBezTo>
                    <a:cubicBezTo>
                      <a:pt x="125" y="66"/>
                      <a:pt x="125" y="66"/>
                      <a:pt x="125" y="66"/>
                    </a:cubicBezTo>
                    <a:close/>
                    <a:moveTo>
                      <a:pt x="123" y="78"/>
                    </a:moveTo>
                    <a:cubicBezTo>
                      <a:pt x="122" y="80"/>
                      <a:pt x="120" y="81"/>
                      <a:pt x="118" y="81"/>
                    </a:cubicBezTo>
                    <a:cubicBezTo>
                      <a:pt x="7" y="81"/>
                      <a:pt x="7" y="81"/>
                      <a:pt x="7" y="81"/>
                    </a:cubicBezTo>
                    <a:cubicBezTo>
                      <a:pt x="5" y="81"/>
                      <a:pt x="3" y="80"/>
                      <a:pt x="2" y="78"/>
                    </a:cubicBezTo>
                    <a:cubicBezTo>
                      <a:pt x="1" y="77"/>
                      <a:pt x="0" y="76"/>
                      <a:pt x="0" y="74"/>
                    </a:cubicBezTo>
                    <a:cubicBezTo>
                      <a:pt x="39" y="44"/>
                      <a:pt x="39" y="44"/>
                      <a:pt x="39" y="44"/>
                    </a:cubicBezTo>
                    <a:cubicBezTo>
                      <a:pt x="57" y="58"/>
                      <a:pt x="57" y="58"/>
                      <a:pt x="57" y="58"/>
                    </a:cubicBezTo>
                    <a:cubicBezTo>
                      <a:pt x="59" y="59"/>
                      <a:pt x="61" y="60"/>
                      <a:pt x="63" y="60"/>
                    </a:cubicBezTo>
                    <a:cubicBezTo>
                      <a:pt x="65" y="60"/>
                      <a:pt x="66" y="59"/>
                      <a:pt x="68" y="58"/>
                    </a:cubicBezTo>
                    <a:cubicBezTo>
                      <a:pt x="86" y="44"/>
                      <a:pt x="86" y="44"/>
                      <a:pt x="86" y="44"/>
                    </a:cubicBezTo>
                    <a:cubicBezTo>
                      <a:pt x="125" y="74"/>
                      <a:pt x="125" y="74"/>
                      <a:pt x="125" y="74"/>
                    </a:cubicBezTo>
                    <a:cubicBezTo>
                      <a:pt x="125" y="76"/>
                      <a:pt x="124" y="77"/>
                      <a:pt x="123" y="78"/>
                    </a:cubicBezTo>
                    <a:close/>
                    <a:moveTo>
                      <a:pt x="0" y="15"/>
                    </a:moveTo>
                    <a:cubicBezTo>
                      <a:pt x="33" y="40"/>
                      <a:pt x="33" y="40"/>
                      <a:pt x="33" y="40"/>
                    </a:cubicBezTo>
                    <a:cubicBezTo>
                      <a:pt x="0" y="66"/>
                      <a:pt x="0" y="66"/>
                      <a:pt x="0" y="66"/>
                    </a:cubicBezTo>
                    <a:lnTo>
                      <a:pt x="0" y="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IE" sz="1350" dirty="0"/>
              </a:p>
            </p:txBody>
          </p:sp>
        </p:grpSp>
        <p:grpSp>
          <p:nvGrpSpPr>
            <p:cNvPr id="17" name="Group 16"/>
            <p:cNvGrpSpPr/>
            <p:nvPr userDrawn="1"/>
          </p:nvGrpSpPr>
          <p:grpSpPr>
            <a:xfrm>
              <a:off x="3083279" y="6519108"/>
              <a:ext cx="1692783" cy="216000"/>
              <a:chOff x="4841999" y="5239096"/>
              <a:chExt cx="1692783" cy="216000"/>
            </a:xfrm>
          </p:grpSpPr>
          <p:sp>
            <p:nvSpPr>
              <p:cNvPr id="32" name="TextBox 31"/>
              <p:cNvSpPr txBox="1"/>
              <p:nvPr userDrawn="1"/>
            </p:nvSpPr>
            <p:spPr>
              <a:xfrm>
                <a:off x="5169024" y="5270152"/>
                <a:ext cx="1365758" cy="153888"/>
              </a:xfrm>
              <a:prstGeom prst="rect">
                <a:avLst/>
              </a:prstGeom>
            </p:spPr>
            <p:txBody>
              <a:bodyPr vert="horz" wrap="none" lIns="0" tIns="0" rIns="0" bIns="0" rtlCol="0" anchor="t">
                <a:spAutoFit/>
              </a:bodyPr>
              <a:lstStyle/>
              <a:p>
                <a:pPr algn="l"/>
                <a:r>
                  <a:rPr lang="de-DE" sz="1000" kern="1200" dirty="0" smtClean="0">
                    <a:solidFill>
                      <a:schemeClr val="bg1"/>
                    </a:solidFill>
                    <a:effectLst/>
                    <a:latin typeface="+mn-lt"/>
                    <a:ea typeface="+mn-ea"/>
                    <a:cs typeface="+mn-cs"/>
                  </a:rPr>
                  <a:t>+49 (0)89 / 24 29 16 - 0</a:t>
                </a:r>
              </a:p>
            </p:txBody>
          </p:sp>
          <p:sp>
            <p:nvSpPr>
              <p:cNvPr id="33" name="Freeform 5"/>
              <p:cNvSpPr>
                <a:spLocks noChangeAspect="1"/>
              </p:cNvSpPr>
              <p:nvPr userDrawn="1"/>
            </p:nvSpPr>
            <p:spPr bwMode="auto">
              <a:xfrm>
                <a:off x="4841999" y="5239096"/>
                <a:ext cx="216000" cy="216000"/>
              </a:xfrm>
              <a:custGeom>
                <a:avLst/>
                <a:gdLst>
                  <a:gd name="T0" fmla="*/ 212 w 258"/>
                  <a:gd name="T1" fmla="*/ 155 h 258"/>
                  <a:gd name="T2" fmla="*/ 191 w 258"/>
                  <a:gd name="T3" fmla="*/ 155 h 258"/>
                  <a:gd name="T4" fmla="*/ 167 w 258"/>
                  <a:gd name="T5" fmla="*/ 178 h 258"/>
                  <a:gd name="T6" fmla="*/ 164 w 258"/>
                  <a:gd name="T7" fmla="*/ 186 h 258"/>
                  <a:gd name="T8" fmla="*/ 114 w 258"/>
                  <a:gd name="T9" fmla="*/ 144 h 258"/>
                  <a:gd name="T10" fmla="*/ 72 w 258"/>
                  <a:gd name="T11" fmla="*/ 94 h 258"/>
                  <a:gd name="T12" fmla="*/ 80 w 258"/>
                  <a:gd name="T13" fmla="*/ 90 h 258"/>
                  <a:gd name="T14" fmla="*/ 103 w 258"/>
                  <a:gd name="T15" fmla="*/ 67 h 258"/>
                  <a:gd name="T16" fmla="*/ 103 w 258"/>
                  <a:gd name="T17" fmla="*/ 46 h 258"/>
                  <a:gd name="T18" fmla="*/ 77 w 258"/>
                  <a:gd name="T19" fmla="*/ 12 h 258"/>
                  <a:gd name="T20" fmla="*/ 50 w 258"/>
                  <a:gd name="T21" fmla="*/ 5 h 258"/>
                  <a:gd name="T22" fmla="*/ 23 w 258"/>
                  <a:gd name="T23" fmla="*/ 33 h 258"/>
                  <a:gd name="T24" fmla="*/ 22 w 258"/>
                  <a:gd name="T25" fmla="*/ 33 h 258"/>
                  <a:gd name="T26" fmla="*/ 84 w 258"/>
                  <a:gd name="T27" fmla="*/ 174 h 258"/>
                  <a:gd name="T28" fmla="*/ 225 w 258"/>
                  <a:gd name="T29" fmla="*/ 236 h 258"/>
                  <a:gd name="T30" fmla="*/ 225 w 258"/>
                  <a:gd name="T31" fmla="*/ 235 h 258"/>
                  <a:gd name="T32" fmla="*/ 253 w 258"/>
                  <a:gd name="T33" fmla="*/ 207 h 258"/>
                  <a:gd name="T34" fmla="*/ 246 w 258"/>
                  <a:gd name="T35" fmla="*/ 181 h 258"/>
                  <a:gd name="T36" fmla="*/ 212 w 258"/>
                  <a:gd name="T37" fmla="*/ 15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212" y="155"/>
                    </a:moveTo>
                    <a:cubicBezTo>
                      <a:pt x="206" y="149"/>
                      <a:pt x="197" y="149"/>
                      <a:pt x="191" y="155"/>
                    </a:cubicBezTo>
                    <a:cubicBezTo>
                      <a:pt x="167" y="178"/>
                      <a:pt x="167" y="178"/>
                      <a:pt x="167" y="178"/>
                    </a:cubicBezTo>
                    <a:cubicBezTo>
                      <a:pt x="165" y="180"/>
                      <a:pt x="164" y="183"/>
                      <a:pt x="164" y="186"/>
                    </a:cubicBezTo>
                    <a:cubicBezTo>
                      <a:pt x="147" y="175"/>
                      <a:pt x="130" y="161"/>
                      <a:pt x="114" y="144"/>
                    </a:cubicBezTo>
                    <a:cubicBezTo>
                      <a:pt x="97" y="128"/>
                      <a:pt x="83" y="111"/>
                      <a:pt x="72" y="94"/>
                    </a:cubicBezTo>
                    <a:cubicBezTo>
                      <a:pt x="75" y="94"/>
                      <a:pt x="78" y="92"/>
                      <a:pt x="80" y="90"/>
                    </a:cubicBezTo>
                    <a:cubicBezTo>
                      <a:pt x="103" y="67"/>
                      <a:pt x="103" y="67"/>
                      <a:pt x="103" y="67"/>
                    </a:cubicBezTo>
                    <a:cubicBezTo>
                      <a:pt x="109" y="61"/>
                      <a:pt x="108" y="52"/>
                      <a:pt x="103" y="46"/>
                    </a:cubicBezTo>
                    <a:cubicBezTo>
                      <a:pt x="77" y="12"/>
                      <a:pt x="77" y="12"/>
                      <a:pt x="77" y="12"/>
                    </a:cubicBezTo>
                    <a:cubicBezTo>
                      <a:pt x="71" y="6"/>
                      <a:pt x="65" y="0"/>
                      <a:pt x="50" y="5"/>
                    </a:cubicBezTo>
                    <a:cubicBezTo>
                      <a:pt x="37" y="10"/>
                      <a:pt x="25" y="29"/>
                      <a:pt x="23" y="33"/>
                    </a:cubicBezTo>
                    <a:cubicBezTo>
                      <a:pt x="23" y="33"/>
                      <a:pt x="22" y="33"/>
                      <a:pt x="22" y="33"/>
                    </a:cubicBezTo>
                    <a:cubicBezTo>
                      <a:pt x="0" y="55"/>
                      <a:pt x="28" y="118"/>
                      <a:pt x="84" y="174"/>
                    </a:cubicBezTo>
                    <a:cubicBezTo>
                      <a:pt x="140" y="230"/>
                      <a:pt x="203" y="258"/>
                      <a:pt x="225" y="236"/>
                    </a:cubicBezTo>
                    <a:cubicBezTo>
                      <a:pt x="225" y="235"/>
                      <a:pt x="225" y="235"/>
                      <a:pt x="225" y="235"/>
                    </a:cubicBezTo>
                    <a:cubicBezTo>
                      <a:pt x="229" y="233"/>
                      <a:pt x="248" y="221"/>
                      <a:pt x="253" y="207"/>
                    </a:cubicBezTo>
                    <a:cubicBezTo>
                      <a:pt x="258" y="193"/>
                      <a:pt x="252" y="187"/>
                      <a:pt x="246" y="181"/>
                    </a:cubicBezTo>
                    <a:lnTo>
                      <a:pt x="212" y="15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IE" sz="1350" dirty="0"/>
              </a:p>
            </p:txBody>
          </p:sp>
        </p:grpSp>
        <p:grpSp>
          <p:nvGrpSpPr>
            <p:cNvPr id="18" name="Group 17"/>
            <p:cNvGrpSpPr/>
            <p:nvPr userDrawn="1"/>
          </p:nvGrpSpPr>
          <p:grpSpPr>
            <a:xfrm>
              <a:off x="409575" y="6530601"/>
              <a:ext cx="2236202" cy="193014"/>
              <a:chOff x="409575" y="6530601"/>
              <a:chExt cx="2236202" cy="193014"/>
            </a:xfrm>
          </p:grpSpPr>
          <p:sp>
            <p:nvSpPr>
              <p:cNvPr id="28" name="TextBox 27"/>
              <p:cNvSpPr txBox="1"/>
              <p:nvPr userDrawn="1"/>
            </p:nvSpPr>
            <p:spPr>
              <a:xfrm>
                <a:off x="736600" y="6550164"/>
                <a:ext cx="1909177" cy="153888"/>
              </a:xfrm>
              <a:prstGeom prst="rect">
                <a:avLst/>
              </a:prstGeom>
            </p:spPr>
            <p:txBody>
              <a:bodyPr vert="horz" wrap="none" lIns="0" tIns="0" rIns="0" bIns="0" rtlCol="0" anchor="t">
                <a:spAutoFit/>
              </a:bodyPr>
              <a:lstStyle>
                <a:defPPr>
                  <a:defRPr lang="de-DE"/>
                </a:defPPr>
                <a:lvl1pPr lvl="0" algn="ctr">
                  <a:defRPr sz="1000">
                    <a:solidFill>
                      <a:schemeClr val="bg1"/>
                    </a:solidFill>
                    <a:effectLst/>
                  </a:defRPr>
                </a:lvl1pPr>
              </a:lstStyle>
              <a:p>
                <a:pPr lvl="0" algn="l"/>
                <a:r>
                  <a:rPr lang="de-DE" sz="1000" dirty="0" smtClean="0"/>
                  <a:t>Barer Straße 7, 80333 München</a:t>
                </a:r>
              </a:p>
            </p:txBody>
          </p:sp>
          <p:grpSp>
            <p:nvGrpSpPr>
              <p:cNvPr id="29" name="Group 28"/>
              <p:cNvGrpSpPr>
                <a:grpSpLocks noChangeAspect="1"/>
              </p:cNvGrpSpPr>
              <p:nvPr userDrawn="1"/>
            </p:nvGrpSpPr>
            <p:grpSpPr>
              <a:xfrm>
                <a:off x="409575" y="6530601"/>
                <a:ext cx="216000" cy="193014"/>
                <a:chOff x="7633267" y="1382992"/>
                <a:chExt cx="828466" cy="740302"/>
              </a:xfrm>
              <a:solidFill>
                <a:schemeClr val="bg1"/>
              </a:solidFill>
            </p:grpSpPr>
            <p:sp>
              <p:nvSpPr>
                <p:cNvPr id="30" name="Freeform 28"/>
                <p:cNvSpPr>
                  <a:spLocks/>
                </p:cNvSpPr>
                <p:nvPr userDrawn="1"/>
              </p:nvSpPr>
              <p:spPr bwMode="auto">
                <a:xfrm>
                  <a:off x="7773911" y="1567717"/>
                  <a:ext cx="547179" cy="555577"/>
                </a:xfrm>
                <a:custGeom>
                  <a:avLst/>
                  <a:gdLst>
                    <a:gd name="T0" fmla="*/ 745 w 898"/>
                    <a:gd name="T1" fmla="*/ 263 h 912"/>
                    <a:gd name="T2" fmla="*/ 449 w 898"/>
                    <a:gd name="T3" fmla="*/ 0 h 912"/>
                    <a:gd name="T4" fmla="*/ 153 w 898"/>
                    <a:gd name="T5" fmla="*/ 263 h 912"/>
                    <a:gd name="T6" fmla="*/ 77 w 898"/>
                    <a:gd name="T7" fmla="*/ 331 h 912"/>
                    <a:gd name="T8" fmla="*/ 0 w 898"/>
                    <a:gd name="T9" fmla="*/ 399 h 912"/>
                    <a:gd name="T10" fmla="*/ 0 w 898"/>
                    <a:gd name="T11" fmla="*/ 835 h 912"/>
                    <a:gd name="T12" fmla="*/ 77 w 898"/>
                    <a:gd name="T13" fmla="*/ 912 h 912"/>
                    <a:gd name="T14" fmla="*/ 287 w 898"/>
                    <a:gd name="T15" fmla="*/ 912 h 912"/>
                    <a:gd name="T16" fmla="*/ 287 w 898"/>
                    <a:gd name="T17" fmla="*/ 835 h 912"/>
                    <a:gd name="T18" fmla="*/ 287 w 898"/>
                    <a:gd name="T19" fmla="*/ 758 h 912"/>
                    <a:gd name="T20" fmla="*/ 287 w 898"/>
                    <a:gd name="T21" fmla="*/ 537 h 912"/>
                    <a:gd name="T22" fmla="*/ 611 w 898"/>
                    <a:gd name="T23" fmla="*/ 537 h 912"/>
                    <a:gd name="T24" fmla="*/ 611 w 898"/>
                    <a:gd name="T25" fmla="*/ 758 h 912"/>
                    <a:gd name="T26" fmla="*/ 611 w 898"/>
                    <a:gd name="T27" fmla="*/ 835 h 912"/>
                    <a:gd name="T28" fmla="*/ 611 w 898"/>
                    <a:gd name="T29" fmla="*/ 912 h 912"/>
                    <a:gd name="T30" fmla="*/ 821 w 898"/>
                    <a:gd name="T31" fmla="*/ 912 h 912"/>
                    <a:gd name="T32" fmla="*/ 898 w 898"/>
                    <a:gd name="T33" fmla="*/ 835 h 912"/>
                    <a:gd name="T34" fmla="*/ 898 w 898"/>
                    <a:gd name="T35" fmla="*/ 399 h 912"/>
                    <a:gd name="T36" fmla="*/ 821 w 898"/>
                    <a:gd name="T37" fmla="*/ 331 h 912"/>
                    <a:gd name="T38" fmla="*/ 745 w 898"/>
                    <a:gd name="T39" fmla="*/ 26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8" h="912">
                      <a:moveTo>
                        <a:pt x="745" y="263"/>
                      </a:moveTo>
                      <a:cubicBezTo>
                        <a:pt x="449" y="0"/>
                        <a:pt x="449" y="0"/>
                        <a:pt x="449" y="0"/>
                      </a:cubicBezTo>
                      <a:cubicBezTo>
                        <a:pt x="153" y="263"/>
                        <a:pt x="153" y="263"/>
                        <a:pt x="153" y="263"/>
                      </a:cubicBezTo>
                      <a:cubicBezTo>
                        <a:pt x="77" y="331"/>
                        <a:pt x="77" y="331"/>
                        <a:pt x="77" y="331"/>
                      </a:cubicBezTo>
                      <a:cubicBezTo>
                        <a:pt x="0" y="399"/>
                        <a:pt x="0" y="399"/>
                        <a:pt x="0" y="399"/>
                      </a:cubicBezTo>
                      <a:cubicBezTo>
                        <a:pt x="0" y="835"/>
                        <a:pt x="0" y="835"/>
                        <a:pt x="0" y="835"/>
                      </a:cubicBezTo>
                      <a:cubicBezTo>
                        <a:pt x="0" y="877"/>
                        <a:pt x="34" y="912"/>
                        <a:pt x="77" y="912"/>
                      </a:cubicBezTo>
                      <a:cubicBezTo>
                        <a:pt x="287" y="912"/>
                        <a:pt x="287" y="912"/>
                        <a:pt x="287" y="912"/>
                      </a:cubicBezTo>
                      <a:cubicBezTo>
                        <a:pt x="287" y="835"/>
                        <a:pt x="287" y="835"/>
                        <a:pt x="287" y="835"/>
                      </a:cubicBezTo>
                      <a:cubicBezTo>
                        <a:pt x="287" y="758"/>
                        <a:pt x="287" y="758"/>
                        <a:pt x="287" y="758"/>
                      </a:cubicBezTo>
                      <a:cubicBezTo>
                        <a:pt x="287" y="537"/>
                        <a:pt x="287" y="537"/>
                        <a:pt x="287" y="537"/>
                      </a:cubicBezTo>
                      <a:cubicBezTo>
                        <a:pt x="611" y="537"/>
                        <a:pt x="611" y="537"/>
                        <a:pt x="611" y="537"/>
                      </a:cubicBezTo>
                      <a:cubicBezTo>
                        <a:pt x="611" y="758"/>
                        <a:pt x="611" y="758"/>
                        <a:pt x="611" y="758"/>
                      </a:cubicBezTo>
                      <a:cubicBezTo>
                        <a:pt x="611" y="835"/>
                        <a:pt x="611" y="835"/>
                        <a:pt x="611" y="835"/>
                      </a:cubicBezTo>
                      <a:cubicBezTo>
                        <a:pt x="611" y="912"/>
                        <a:pt x="611" y="912"/>
                        <a:pt x="611" y="912"/>
                      </a:cubicBezTo>
                      <a:cubicBezTo>
                        <a:pt x="821" y="912"/>
                        <a:pt x="821" y="912"/>
                        <a:pt x="821" y="912"/>
                      </a:cubicBezTo>
                      <a:cubicBezTo>
                        <a:pt x="864" y="912"/>
                        <a:pt x="898" y="877"/>
                        <a:pt x="898" y="835"/>
                      </a:cubicBezTo>
                      <a:cubicBezTo>
                        <a:pt x="898" y="399"/>
                        <a:pt x="898" y="399"/>
                        <a:pt x="898" y="399"/>
                      </a:cubicBezTo>
                      <a:cubicBezTo>
                        <a:pt x="821" y="331"/>
                        <a:pt x="821" y="331"/>
                        <a:pt x="821" y="331"/>
                      </a:cubicBezTo>
                      <a:lnTo>
                        <a:pt x="745"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350" dirty="0"/>
                </a:p>
              </p:txBody>
            </p:sp>
            <p:sp>
              <p:nvSpPr>
                <p:cNvPr id="31" name="Freeform 29"/>
                <p:cNvSpPr>
                  <a:spLocks/>
                </p:cNvSpPr>
                <p:nvPr userDrawn="1"/>
              </p:nvSpPr>
              <p:spPr bwMode="auto">
                <a:xfrm>
                  <a:off x="7633267" y="1382992"/>
                  <a:ext cx="828466" cy="425428"/>
                </a:xfrm>
                <a:custGeom>
                  <a:avLst/>
                  <a:gdLst>
                    <a:gd name="T0" fmla="*/ 1324 w 1358"/>
                    <a:gd name="T1" fmla="*/ 554 h 697"/>
                    <a:gd name="T2" fmla="*/ 730 w 1358"/>
                    <a:gd name="T3" fmla="*/ 26 h 697"/>
                    <a:gd name="T4" fmla="*/ 628 w 1358"/>
                    <a:gd name="T5" fmla="*/ 26 h 697"/>
                    <a:gd name="T6" fmla="*/ 34 w 1358"/>
                    <a:gd name="T7" fmla="*/ 554 h 697"/>
                    <a:gd name="T8" fmla="*/ 28 w 1358"/>
                    <a:gd name="T9" fmla="*/ 662 h 697"/>
                    <a:gd name="T10" fmla="*/ 85 w 1358"/>
                    <a:gd name="T11" fmla="*/ 688 h 697"/>
                    <a:gd name="T12" fmla="*/ 136 w 1358"/>
                    <a:gd name="T13" fmla="*/ 669 h 697"/>
                    <a:gd name="T14" fmla="*/ 230 w 1358"/>
                    <a:gd name="T15" fmla="*/ 586 h 697"/>
                    <a:gd name="T16" fmla="*/ 307 w 1358"/>
                    <a:gd name="T17" fmla="*/ 517 h 697"/>
                    <a:gd name="T18" fmla="*/ 679 w 1358"/>
                    <a:gd name="T19" fmla="*/ 186 h 697"/>
                    <a:gd name="T20" fmla="*/ 1051 w 1358"/>
                    <a:gd name="T21" fmla="*/ 517 h 697"/>
                    <a:gd name="T22" fmla="*/ 1128 w 1358"/>
                    <a:gd name="T23" fmla="*/ 586 h 697"/>
                    <a:gd name="T24" fmla="*/ 1222 w 1358"/>
                    <a:gd name="T25" fmla="*/ 669 h 697"/>
                    <a:gd name="T26" fmla="*/ 1330 w 1358"/>
                    <a:gd name="T27" fmla="*/ 662 h 697"/>
                    <a:gd name="T28" fmla="*/ 1324 w 1358"/>
                    <a:gd name="T29" fmla="*/ 55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8" h="697">
                      <a:moveTo>
                        <a:pt x="1324" y="554"/>
                      </a:moveTo>
                      <a:cubicBezTo>
                        <a:pt x="730" y="26"/>
                        <a:pt x="730" y="26"/>
                        <a:pt x="730" y="26"/>
                      </a:cubicBezTo>
                      <a:cubicBezTo>
                        <a:pt x="701" y="0"/>
                        <a:pt x="657" y="0"/>
                        <a:pt x="628" y="26"/>
                      </a:cubicBezTo>
                      <a:cubicBezTo>
                        <a:pt x="34" y="554"/>
                        <a:pt x="34" y="554"/>
                        <a:pt x="34" y="554"/>
                      </a:cubicBezTo>
                      <a:cubicBezTo>
                        <a:pt x="3" y="582"/>
                        <a:pt x="0" y="631"/>
                        <a:pt x="28" y="662"/>
                      </a:cubicBezTo>
                      <a:cubicBezTo>
                        <a:pt x="43" y="679"/>
                        <a:pt x="64" y="688"/>
                        <a:pt x="85" y="688"/>
                      </a:cubicBezTo>
                      <a:cubicBezTo>
                        <a:pt x="104" y="688"/>
                        <a:pt x="122" y="682"/>
                        <a:pt x="136" y="669"/>
                      </a:cubicBezTo>
                      <a:cubicBezTo>
                        <a:pt x="230" y="586"/>
                        <a:pt x="230" y="586"/>
                        <a:pt x="230" y="586"/>
                      </a:cubicBezTo>
                      <a:cubicBezTo>
                        <a:pt x="307" y="517"/>
                        <a:pt x="307" y="517"/>
                        <a:pt x="307" y="517"/>
                      </a:cubicBezTo>
                      <a:cubicBezTo>
                        <a:pt x="679" y="186"/>
                        <a:pt x="679" y="186"/>
                        <a:pt x="679" y="186"/>
                      </a:cubicBezTo>
                      <a:cubicBezTo>
                        <a:pt x="1051" y="517"/>
                        <a:pt x="1051" y="517"/>
                        <a:pt x="1051" y="517"/>
                      </a:cubicBezTo>
                      <a:cubicBezTo>
                        <a:pt x="1128" y="586"/>
                        <a:pt x="1128" y="586"/>
                        <a:pt x="1128" y="586"/>
                      </a:cubicBezTo>
                      <a:cubicBezTo>
                        <a:pt x="1222" y="669"/>
                        <a:pt x="1222" y="669"/>
                        <a:pt x="1222" y="669"/>
                      </a:cubicBezTo>
                      <a:cubicBezTo>
                        <a:pt x="1253" y="697"/>
                        <a:pt x="1302" y="694"/>
                        <a:pt x="1330" y="662"/>
                      </a:cubicBezTo>
                      <a:cubicBezTo>
                        <a:pt x="1358" y="631"/>
                        <a:pt x="1355" y="582"/>
                        <a:pt x="1324" y="5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350" dirty="0"/>
                </a:p>
              </p:txBody>
            </p:sp>
          </p:grpSp>
        </p:grpSp>
        <p:grpSp>
          <p:nvGrpSpPr>
            <p:cNvPr id="19" name="Group 18"/>
            <p:cNvGrpSpPr/>
            <p:nvPr userDrawn="1"/>
          </p:nvGrpSpPr>
          <p:grpSpPr>
            <a:xfrm>
              <a:off x="7616155" y="6519318"/>
              <a:ext cx="1897283" cy="215580"/>
              <a:chOff x="3606750" y="4934464"/>
              <a:chExt cx="1897283" cy="215580"/>
            </a:xfrm>
          </p:grpSpPr>
          <p:grpSp>
            <p:nvGrpSpPr>
              <p:cNvPr id="20" name="Group 276"/>
              <p:cNvGrpSpPr>
                <a:grpSpLocks noChangeAspect="1"/>
              </p:cNvGrpSpPr>
              <p:nvPr userDrawn="1"/>
            </p:nvGrpSpPr>
            <p:grpSpPr>
              <a:xfrm>
                <a:off x="3606750" y="4934464"/>
                <a:ext cx="216000" cy="215580"/>
                <a:chOff x="414338" y="2293937"/>
                <a:chExt cx="815975" cy="814387"/>
              </a:xfrm>
              <a:solidFill>
                <a:schemeClr val="bg1"/>
              </a:solidFill>
            </p:grpSpPr>
            <p:sp>
              <p:nvSpPr>
                <p:cNvPr id="22" name="Freeform 187"/>
                <p:cNvSpPr>
                  <a:spLocks noEditPoints="1"/>
                </p:cNvSpPr>
                <p:nvPr/>
              </p:nvSpPr>
              <p:spPr bwMode="auto">
                <a:xfrm>
                  <a:off x="414338" y="2293937"/>
                  <a:ext cx="815975" cy="814387"/>
                </a:xfrm>
                <a:custGeom>
                  <a:avLst/>
                  <a:gdLst/>
                  <a:ahLst/>
                  <a:cxnLst>
                    <a:cxn ang="0">
                      <a:pos x="317" y="634"/>
                    </a:cxn>
                    <a:cxn ang="0">
                      <a:pos x="0" y="317"/>
                    </a:cxn>
                    <a:cxn ang="0">
                      <a:pos x="317" y="0"/>
                    </a:cxn>
                    <a:cxn ang="0">
                      <a:pos x="635" y="317"/>
                    </a:cxn>
                    <a:cxn ang="0">
                      <a:pos x="317" y="634"/>
                    </a:cxn>
                    <a:cxn ang="0">
                      <a:pos x="317" y="36"/>
                    </a:cxn>
                    <a:cxn ang="0">
                      <a:pos x="36" y="317"/>
                    </a:cxn>
                    <a:cxn ang="0">
                      <a:pos x="317" y="598"/>
                    </a:cxn>
                    <a:cxn ang="0">
                      <a:pos x="599" y="317"/>
                    </a:cxn>
                    <a:cxn ang="0">
                      <a:pos x="317" y="36"/>
                    </a:cxn>
                  </a:cxnLst>
                  <a:rect l="0" t="0" r="r" b="b"/>
                  <a:pathLst>
                    <a:path w="635" h="634">
                      <a:moveTo>
                        <a:pt x="317" y="634"/>
                      </a:moveTo>
                      <a:cubicBezTo>
                        <a:pt x="143" y="634"/>
                        <a:pt x="0" y="492"/>
                        <a:pt x="0" y="317"/>
                      </a:cubicBezTo>
                      <a:cubicBezTo>
                        <a:pt x="0" y="142"/>
                        <a:pt x="143" y="0"/>
                        <a:pt x="317" y="0"/>
                      </a:cubicBezTo>
                      <a:cubicBezTo>
                        <a:pt x="492" y="0"/>
                        <a:pt x="635" y="142"/>
                        <a:pt x="635" y="317"/>
                      </a:cubicBezTo>
                      <a:cubicBezTo>
                        <a:pt x="635" y="492"/>
                        <a:pt x="492" y="634"/>
                        <a:pt x="317" y="634"/>
                      </a:cubicBezTo>
                      <a:close/>
                      <a:moveTo>
                        <a:pt x="317" y="36"/>
                      </a:moveTo>
                      <a:cubicBezTo>
                        <a:pt x="162" y="36"/>
                        <a:pt x="36" y="162"/>
                        <a:pt x="36" y="317"/>
                      </a:cubicBezTo>
                      <a:cubicBezTo>
                        <a:pt x="36" y="472"/>
                        <a:pt x="162" y="598"/>
                        <a:pt x="317" y="598"/>
                      </a:cubicBezTo>
                      <a:cubicBezTo>
                        <a:pt x="473" y="598"/>
                        <a:pt x="599" y="472"/>
                        <a:pt x="599" y="317"/>
                      </a:cubicBezTo>
                      <a:cubicBezTo>
                        <a:pt x="599" y="162"/>
                        <a:pt x="473" y="36"/>
                        <a:pt x="317"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350" dirty="0">
                    <a:solidFill>
                      <a:srgbClr val="4066AA"/>
                    </a:solidFill>
                  </a:endParaRPr>
                </a:p>
              </p:txBody>
            </p:sp>
            <p:sp>
              <p:nvSpPr>
                <p:cNvPr id="23" name="Freeform 188"/>
                <p:cNvSpPr>
                  <a:spLocks noEditPoints="1"/>
                </p:cNvSpPr>
                <p:nvPr/>
              </p:nvSpPr>
              <p:spPr bwMode="auto">
                <a:xfrm>
                  <a:off x="576263" y="2298700"/>
                  <a:ext cx="492125" cy="804862"/>
                </a:xfrm>
                <a:custGeom>
                  <a:avLst/>
                  <a:gdLst/>
                  <a:ahLst/>
                  <a:cxnLst>
                    <a:cxn ang="0">
                      <a:pos x="191" y="626"/>
                    </a:cxn>
                    <a:cxn ang="0">
                      <a:pos x="54" y="532"/>
                    </a:cxn>
                    <a:cxn ang="0">
                      <a:pos x="0" y="313"/>
                    </a:cxn>
                    <a:cxn ang="0">
                      <a:pos x="54" y="94"/>
                    </a:cxn>
                    <a:cxn ang="0">
                      <a:pos x="191" y="0"/>
                    </a:cxn>
                    <a:cxn ang="0">
                      <a:pos x="329" y="94"/>
                    </a:cxn>
                    <a:cxn ang="0">
                      <a:pos x="383" y="313"/>
                    </a:cxn>
                    <a:cxn ang="0">
                      <a:pos x="329" y="532"/>
                    </a:cxn>
                    <a:cxn ang="0">
                      <a:pos x="191" y="626"/>
                    </a:cxn>
                    <a:cxn ang="0">
                      <a:pos x="191" y="28"/>
                    </a:cxn>
                    <a:cxn ang="0">
                      <a:pos x="28" y="313"/>
                    </a:cxn>
                    <a:cxn ang="0">
                      <a:pos x="191" y="598"/>
                    </a:cxn>
                    <a:cxn ang="0">
                      <a:pos x="355" y="313"/>
                    </a:cxn>
                    <a:cxn ang="0">
                      <a:pos x="191" y="28"/>
                    </a:cxn>
                  </a:cxnLst>
                  <a:rect l="0" t="0" r="r" b="b"/>
                  <a:pathLst>
                    <a:path w="383" h="626">
                      <a:moveTo>
                        <a:pt x="191" y="626"/>
                      </a:moveTo>
                      <a:cubicBezTo>
                        <a:pt x="139" y="626"/>
                        <a:pt x="90" y="592"/>
                        <a:pt x="54" y="532"/>
                      </a:cubicBezTo>
                      <a:cubicBezTo>
                        <a:pt x="19" y="473"/>
                        <a:pt x="0" y="395"/>
                        <a:pt x="0" y="313"/>
                      </a:cubicBezTo>
                      <a:cubicBezTo>
                        <a:pt x="0" y="230"/>
                        <a:pt x="19" y="153"/>
                        <a:pt x="54" y="94"/>
                      </a:cubicBezTo>
                      <a:cubicBezTo>
                        <a:pt x="90" y="33"/>
                        <a:pt x="139" y="0"/>
                        <a:pt x="191" y="0"/>
                      </a:cubicBezTo>
                      <a:cubicBezTo>
                        <a:pt x="244" y="0"/>
                        <a:pt x="293" y="33"/>
                        <a:pt x="329" y="94"/>
                      </a:cubicBezTo>
                      <a:cubicBezTo>
                        <a:pt x="364" y="153"/>
                        <a:pt x="383" y="230"/>
                        <a:pt x="383" y="313"/>
                      </a:cubicBezTo>
                      <a:cubicBezTo>
                        <a:pt x="383" y="395"/>
                        <a:pt x="364" y="473"/>
                        <a:pt x="329" y="532"/>
                      </a:cubicBezTo>
                      <a:cubicBezTo>
                        <a:pt x="293" y="592"/>
                        <a:pt x="244" y="626"/>
                        <a:pt x="191" y="626"/>
                      </a:cubicBezTo>
                      <a:close/>
                      <a:moveTo>
                        <a:pt x="191" y="28"/>
                      </a:moveTo>
                      <a:cubicBezTo>
                        <a:pt x="101" y="28"/>
                        <a:pt x="28" y="156"/>
                        <a:pt x="28" y="313"/>
                      </a:cubicBezTo>
                      <a:cubicBezTo>
                        <a:pt x="28" y="470"/>
                        <a:pt x="101" y="598"/>
                        <a:pt x="191" y="598"/>
                      </a:cubicBezTo>
                      <a:cubicBezTo>
                        <a:pt x="282" y="598"/>
                        <a:pt x="355" y="470"/>
                        <a:pt x="355" y="313"/>
                      </a:cubicBezTo>
                      <a:cubicBezTo>
                        <a:pt x="355" y="156"/>
                        <a:pt x="282" y="28"/>
                        <a:pt x="19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350" dirty="0">
                    <a:solidFill>
                      <a:srgbClr val="4066AA"/>
                    </a:solidFill>
                  </a:endParaRPr>
                </a:p>
              </p:txBody>
            </p:sp>
            <p:sp>
              <p:nvSpPr>
                <p:cNvPr id="24" name="Rectangle 189"/>
                <p:cNvSpPr>
                  <a:spLocks noChangeArrowheads="1"/>
                </p:cNvSpPr>
                <p:nvPr/>
              </p:nvSpPr>
              <p:spPr bwMode="auto">
                <a:xfrm>
                  <a:off x="803275" y="2317750"/>
                  <a:ext cx="36513" cy="76676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sz="1350" dirty="0">
                    <a:solidFill>
                      <a:srgbClr val="4066AA"/>
                    </a:solidFill>
                  </a:endParaRPr>
                </a:p>
              </p:txBody>
            </p:sp>
            <p:sp>
              <p:nvSpPr>
                <p:cNvPr id="25" name="Rectangle 190"/>
                <p:cNvSpPr>
                  <a:spLocks noChangeArrowheads="1"/>
                </p:cNvSpPr>
                <p:nvPr/>
              </p:nvSpPr>
              <p:spPr bwMode="auto">
                <a:xfrm>
                  <a:off x="438150" y="2678112"/>
                  <a:ext cx="768350" cy="4603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sz="1350" dirty="0">
                    <a:solidFill>
                      <a:srgbClr val="4066AA"/>
                    </a:solidFill>
                  </a:endParaRPr>
                </a:p>
              </p:txBody>
            </p:sp>
            <p:sp>
              <p:nvSpPr>
                <p:cNvPr id="26" name="Rectangle 191"/>
                <p:cNvSpPr>
                  <a:spLocks noChangeArrowheads="1"/>
                </p:cNvSpPr>
                <p:nvPr/>
              </p:nvSpPr>
              <p:spPr bwMode="auto">
                <a:xfrm>
                  <a:off x="506413" y="2462212"/>
                  <a:ext cx="644525" cy="3651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sz="1350" dirty="0">
                    <a:solidFill>
                      <a:srgbClr val="4066AA"/>
                    </a:solidFill>
                  </a:endParaRPr>
                </a:p>
              </p:txBody>
            </p:sp>
            <p:sp>
              <p:nvSpPr>
                <p:cNvPr id="27" name="Rectangle 192"/>
                <p:cNvSpPr>
                  <a:spLocks noChangeArrowheads="1"/>
                </p:cNvSpPr>
                <p:nvPr/>
              </p:nvSpPr>
              <p:spPr bwMode="auto">
                <a:xfrm>
                  <a:off x="506413" y="2903537"/>
                  <a:ext cx="6413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sz="1350" dirty="0">
                    <a:solidFill>
                      <a:srgbClr val="4066AA"/>
                    </a:solidFill>
                  </a:endParaRPr>
                </a:p>
              </p:txBody>
            </p:sp>
          </p:grpSp>
          <p:sp>
            <p:nvSpPr>
              <p:cNvPr id="21" name="TextBox 20"/>
              <p:cNvSpPr txBox="1"/>
              <p:nvPr userDrawn="1"/>
            </p:nvSpPr>
            <p:spPr>
              <a:xfrm>
                <a:off x="3917060" y="4965100"/>
                <a:ext cx="1586973" cy="153888"/>
              </a:xfrm>
              <a:prstGeom prst="rect">
                <a:avLst/>
              </a:prstGeom>
            </p:spPr>
            <p:txBody>
              <a:bodyPr vert="horz" wrap="none" lIns="0" tIns="0" rIns="0" bIns="0" rtlCol="0" anchor="t">
                <a:spAutoFit/>
              </a:bodyPr>
              <a:lstStyle/>
              <a:p>
                <a:pPr algn="l"/>
                <a:r>
                  <a:rPr lang="de-DE" sz="1000" kern="1200" dirty="0" smtClean="0">
                    <a:solidFill>
                      <a:schemeClr val="bg1"/>
                    </a:solidFill>
                    <a:effectLst/>
                    <a:latin typeface="+mn-lt"/>
                    <a:ea typeface="+mn-ea"/>
                    <a:cs typeface="+mn-cs"/>
                  </a:rPr>
                  <a:t>www.schlecht-partner.de</a:t>
                </a:r>
              </a:p>
            </p:txBody>
          </p:sp>
        </p:grpSp>
      </p:grpSp>
    </p:spTree>
    <p:extLst>
      <p:ext uri="{BB962C8B-B14F-4D97-AF65-F5344CB8AC3E}">
        <p14:creationId xmlns:p14="http://schemas.microsoft.com/office/powerpoint/2010/main" val="114225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9"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13"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sp>
        <p:nvSpPr>
          <p:cNvPr id="14"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873484"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pic>
        <p:nvPicPr>
          <p:cNvPr id="15" name="Grafik 14">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Tree>
    <p:extLst>
      <p:ext uri="{BB962C8B-B14F-4D97-AF65-F5344CB8AC3E}">
        <p14:creationId xmlns:p14="http://schemas.microsoft.com/office/powerpoint/2010/main" val="16851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UNI">
    <p:bg>
      <p:bgPr>
        <a:solidFill>
          <a:schemeClr val="tx2"/>
        </a:solidFill>
        <a:effectLst/>
      </p:bgPr>
    </p:bg>
    <p:spTree>
      <p:nvGrpSpPr>
        <p:cNvPr id="1" name=""/>
        <p:cNvGrpSpPr/>
        <p:nvPr/>
      </p:nvGrpSpPr>
      <p:grpSpPr>
        <a:xfrm>
          <a:off x="0" y="0"/>
          <a:ext cx="0" cy="0"/>
          <a:chOff x="0" y="0"/>
          <a:chExt cx="0" cy="0"/>
        </a:xfrm>
      </p:grpSpPr>
      <p:sp>
        <p:nvSpPr>
          <p:cNvPr id="9" name="Foliennummernplatzhalter 4">
            <a:extLst>
              <a:ext uri="{FF2B5EF4-FFF2-40B4-BE49-F238E27FC236}">
                <a16:creationId xmlns:a16="http://schemas.microsoft.com/office/drawing/2014/main" id="{8C20FAB6-413F-4BFA-8AA5-BE621C404777}"/>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10" name="Grafik 9">
            <a:extLst>
              <a:ext uri="{FF2B5EF4-FFF2-40B4-BE49-F238E27FC236}">
                <a16:creationId xmlns:a16="http://schemas.microsoft.com/office/drawing/2014/main" id="{4115AADE-94DC-42FC-B0A4-40498B75B43E}"/>
              </a:ext>
            </a:extLst>
          </p:cNvPr>
          <p:cNvPicPr>
            <a:picLocks noChangeAspect="1"/>
          </p:cNvPicPr>
          <p:nvPr/>
        </p:nvPicPr>
        <p:blipFill>
          <a:blip r:embed="rId2"/>
          <a:stretch>
            <a:fillRect/>
          </a:stretch>
        </p:blipFill>
        <p:spPr>
          <a:xfrm>
            <a:off x="401388" y="6494095"/>
            <a:ext cx="365762" cy="243231"/>
          </a:xfrm>
          <a:prstGeom prst="rect">
            <a:avLst/>
          </a:prstGeom>
        </p:spPr>
      </p:pic>
      <p:sp>
        <p:nvSpPr>
          <p:cNvPr id="1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sp>
        <p:nvSpPr>
          <p:cNvPr id="13"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Tree>
    <p:extLst>
      <p:ext uri="{BB962C8B-B14F-4D97-AF65-F5344CB8AC3E}">
        <p14:creationId xmlns:p14="http://schemas.microsoft.com/office/powerpoint/2010/main" val="3671002671"/>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1">
    <p:bg>
      <p:bgPr>
        <a:solidFill>
          <a:schemeClr val="tx2"/>
        </a:solidFill>
        <a:effectLst/>
      </p:bgPr>
    </p:bg>
    <p:spTree>
      <p:nvGrpSpPr>
        <p:cNvPr id="1" name=""/>
        <p:cNvGrpSpPr/>
        <p:nvPr/>
      </p:nvGrpSpPr>
      <p:grpSpPr>
        <a:xfrm>
          <a:off x="0" y="0"/>
          <a:ext cx="0" cy="0"/>
          <a:chOff x="0" y="0"/>
          <a:chExt cx="0" cy="0"/>
        </a:xfrm>
      </p:grpSpPr>
      <p:sp>
        <p:nvSpPr>
          <p:cNvPr id="9" name="Foliennummernplatzhalter 4">
            <a:extLst>
              <a:ext uri="{FF2B5EF4-FFF2-40B4-BE49-F238E27FC236}">
                <a16:creationId xmlns:a16="http://schemas.microsoft.com/office/drawing/2014/main" id="{8C20FAB6-413F-4BFA-8AA5-BE621C404777}"/>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10" name="Grafik 9">
            <a:extLst>
              <a:ext uri="{FF2B5EF4-FFF2-40B4-BE49-F238E27FC236}">
                <a16:creationId xmlns:a16="http://schemas.microsoft.com/office/drawing/2014/main" id="{4115AADE-94DC-42FC-B0A4-40498B75B43E}"/>
              </a:ext>
            </a:extLst>
          </p:cNvPr>
          <p:cNvPicPr>
            <a:picLocks noChangeAspect="1"/>
          </p:cNvPicPr>
          <p:nvPr/>
        </p:nvPicPr>
        <p:blipFill>
          <a:blip r:embed="rId2"/>
          <a:stretch>
            <a:fillRect/>
          </a:stretch>
        </p:blipFill>
        <p:spPr>
          <a:xfrm>
            <a:off x="401388" y="6494095"/>
            <a:ext cx="365762" cy="243231"/>
          </a:xfrm>
          <a:prstGeom prst="rect">
            <a:avLst/>
          </a:prstGeom>
        </p:spPr>
      </p:pic>
      <p:sp>
        <p:nvSpPr>
          <p:cNvPr id="1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sp>
        <p:nvSpPr>
          <p:cNvPr id="13"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
        <p:nvSpPr>
          <p:cNvPr id="2" name="Rechteck 1"/>
          <p:cNvSpPr/>
          <p:nvPr userDrawn="1"/>
        </p:nvSpPr>
        <p:spPr>
          <a:xfrm>
            <a:off x="1" y="0"/>
            <a:ext cx="2724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628528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2">
    <p:bg>
      <p:bgPr>
        <a:solidFill>
          <a:schemeClr val="bg2"/>
        </a:solidFill>
        <a:effectLst/>
      </p:bgPr>
    </p:bg>
    <p:spTree>
      <p:nvGrpSpPr>
        <p:cNvPr id="1" name=""/>
        <p:cNvGrpSpPr/>
        <p:nvPr/>
      </p:nvGrpSpPr>
      <p:grpSpPr>
        <a:xfrm>
          <a:off x="0" y="0"/>
          <a:ext cx="0" cy="0"/>
          <a:chOff x="0" y="0"/>
          <a:chExt cx="0" cy="0"/>
        </a:xfrm>
      </p:grpSpPr>
      <p:sp>
        <p:nvSpPr>
          <p:cNvPr id="9" name="Foliennummernplatzhalter 4">
            <a:extLst>
              <a:ext uri="{FF2B5EF4-FFF2-40B4-BE49-F238E27FC236}">
                <a16:creationId xmlns:a16="http://schemas.microsoft.com/office/drawing/2014/main" id="{8C20FAB6-413F-4BFA-8AA5-BE621C404777}"/>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10" name="Grafik 9">
            <a:extLst>
              <a:ext uri="{FF2B5EF4-FFF2-40B4-BE49-F238E27FC236}">
                <a16:creationId xmlns:a16="http://schemas.microsoft.com/office/drawing/2014/main" id="{4115AADE-94DC-42FC-B0A4-40498B75B43E}"/>
              </a:ext>
            </a:extLst>
          </p:cNvPr>
          <p:cNvPicPr>
            <a:picLocks noChangeAspect="1"/>
          </p:cNvPicPr>
          <p:nvPr/>
        </p:nvPicPr>
        <p:blipFill>
          <a:blip r:embed="rId2"/>
          <a:stretch>
            <a:fillRect/>
          </a:stretch>
        </p:blipFill>
        <p:spPr>
          <a:xfrm>
            <a:off x="401388" y="6494095"/>
            <a:ext cx="365762" cy="243231"/>
          </a:xfrm>
          <a:prstGeom prst="rect">
            <a:avLst/>
          </a:prstGeom>
        </p:spPr>
      </p:pic>
      <p:sp>
        <p:nvSpPr>
          <p:cNvPr id="1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sp>
        <p:nvSpPr>
          <p:cNvPr id="13"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
        <p:nvSpPr>
          <p:cNvPr id="2" name="Rechteck 1"/>
          <p:cNvSpPr/>
          <p:nvPr userDrawn="1"/>
        </p:nvSpPr>
        <p:spPr>
          <a:xfrm>
            <a:off x="1" y="0"/>
            <a:ext cx="2724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332612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3">
    <p:bg>
      <p:bgPr>
        <a:solidFill>
          <a:schemeClr val="accent2"/>
        </a:solidFill>
        <a:effectLst/>
      </p:bgPr>
    </p:bg>
    <p:spTree>
      <p:nvGrpSpPr>
        <p:cNvPr id="1" name=""/>
        <p:cNvGrpSpPr/>
        <p:nvPr/>
      </p:nvGrpSpPr>
      <p:grpSpPr>
        <a:xfrm>
          <a:off x="0" y="0"/>
          <a:ext cx="0" cy="0"/>
          <a:chOff x="0" y="0"/>
          <a:chExt cx="0" cy="0"/>
        </a:xfrm>
      </p:grpSpPr>
      <p:sp>
        <p:nvSpPr>
          <p:cNvPr id="9" name="Foliennummernplatzhalter 4">
            <a:extLst>
              <a:ext uri="{FF2B5EF4-FFF2-40B4-BE49-F238E27FC236}">
                <a16:creationId xmlns:a16="http://schemas.microsoft.com/office/drawing/2014/main" id="{8C20FAB6-413F-4BFA-8AA5-BE621C404777}"/>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10" name="Grafik 9">
            <a:extLst>
              <a:ext uri="{FF2B5EF4-FFF2-40B4-BE49-F238E27FC236}">
                <a16:creationId xmlns:a16="http://schemas.microsoft.com/office/drawing/2014/main" id="{4115AADE-94DC-42FC-B0A4-40498B75B43E}"/>
              </a:ext>
            </a:extLst>
          </p:cNvPr>
          <p:cNvPicPr>
            <a:picLocks noChangeAspect="1"/>
          </p:cNvPicPr>
          <p:nvPr/>
        </p:nvPicPr>
        <p:blipFill>
          <a:blip r:embed="rId2"/>
          <a:stretch>
            <a:fillRect/>
          </a:stretch>
        </p:blipFill>
        <p:spPr>
          <a:xfrm>
            <a:off x="401388" y="6494095"/>
            <a:ext cx="365762" cy="243231"/>
          </a:xfrm>
          <a:prstGeom prst="rect">
            <a:avLst/>
          </a:prstGeom>
        </p:spPr>
      </p:pic>
      <p:sp>
        <p:nvSpPr>
          <p:cNvPr id="1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sp>
        <p:nvSpPr>
          <p:cNvPr id="13"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
        <p:nvSpPr>
          <p:cNvPr id="2" name="Rechteck 1"/>
          <p:cNvSpPr/>
          <p:nvPr userDrawn="1"/>
        </p:nvSpPr>
        <p:spPr>
          <a:xfrm>
            <a:off x="1" y="0"/>
            <a:ext cx="2724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9971510"/>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renner-4">
    <p:bg>
      <p:bgPr>
        <a:solidFill>
          <a:schemeClr val="accent3"/>
        </a:solidFill>
        <a:effectLst/>
      </p:bgPr>
    </p:bg>
    <p:spTree>
      <p:nvGrpSpPr>
        <p:cNvPr id="1" name=""/>
        <p:cNvGrpSpPr/>
        <p:nvPr/>
      </p:nvGrpSpPr>
      <p:grpSpPr>
        <a:xfrm>
          <a:off x="0" y="0"/>
          <a:ext cx="0" cy="0"/>
          <a:chOff x="0" y="0"/>
          <a:chExt cx="0" cy="0"/>
        </a:xfrm>
      </p:grpSpPr>
      <p:sp>
        <p:nvSpPr>
          <p:cNvPr id="9" name="Foliennummernplatzhalter 4">
            <a:extLst>
              <a:ext uri="{FF2B5EF4-FFF2-40B4-BE49-F238E27FC236}">
                <a16:creationId xmlns:a16="http://schemas.microsoft.com/office/drawing/2014/main" id="{8C20FAB6-413F-4BFA-8AA5-BE621C404777}"/>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10" name="Grafik 9">
            <a:extLst>
              <a:ext uri="{FF2B5EF4-FFF2-40B4-BE49-F238E27FC236}">
                <a16:creationId xmlns:a16="http://schemas.microsoft.com/office/drawing/2014/main" id="{4115AADE-94DC-42FC-B0A4-40498B75B43E}"/>
              </a:ext>
            </a:extLst>
          </p:cNvPr>
          <p:cNvPicPr>
            <a:picLocks noChangeAspect="1"/>
          </p:cNvPicPr>
          <p:nvPr/>
        </p:nvPicPr>
        <p:blipFill>
          <a:blip r:embed="rId2"/>
          <a:stretch>
            <a:fillRect/>
          </a:stretch>
        </p:blipFill>
        <p:spPr>
          <a:xfrm>
            <a:off x="401388" y="6494095"/>
            <a:ext cx="365762" cy="243231"/>
          </a:xfrm>
          <a:prstGeom prst="rect">
            <a:avLst/>
          </a:prstGeom>
        </p:spPr>
      </p:pic>
      <p:sp>
        <p:nvSpPr>
          <p:cNvPr id="1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sp>
        <p:nvSpPr>
          <p:cNvPr id="13"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
        <p:nvSpPr>
          <p:cNvPr id="2" name="Rechteck 1"/>
          <p:cNvSpPr/>
          <p:nvPr userDrawn="1"/>
        </p:nvSpPr>
        <p:spPr>
          <a:xfrm>
            <a:off x="1" y="0"/>
            <a:ext cx="27248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6476313"/>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5">
    <p:bg>
      <p:bgPr>
        <a:solidFill>
          <a:schemeClr val="accent4"/>
        </a:solidFill>
        <a:effectLst/>
      </p:bgPr>
    </p:bg>
    <p:spTree>
      <p:nvGrpSpPr>
        <p:cNvPr id="1" name=""/>
        <p:cNvGrpSpPr/>
        <p:nvPr/>
      </p:nvGrpSpPr>
      <p:grpSpPr>
        <a:xfrm>
          <a:off x="0" y="0"/>
          <a:ext cx="0" cy="0"/>
          <a:chOff x="0" y="0"/>
          <a:chExt cx="0" cy="0"/>
        </a:xfrm>
      </p:grpSpPr>
      <p:sp>
        <p:nvSpPr>
          <p:cNvPr id="9" name="Foliennummernplatzhalter 4">
            <a:extLst>
              <a:ext uri="{FF2B5EF4-FFF2-40B4-BE49-F238E27FC236}">
                <a16:creationId xmlns:a16="http://schemas.microsoft.com/office/drawing/2014/main" id="{8C20FAB6-413F-4BFA-8AA5-BE621C404777}"/>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10" name="Grafik 9">
            <a:extLst>
              <a:ext uri="{FF2B5EF4-FFF2-40B4-BE49-F238E27FC236}">
                <a16:creationId xmlns:a16="http://schemas.microsoft.com/office/drawing/2014/main" id="{4115AADE-94DC-42FC-B0A4-40498B75B43E}"/>
              </a:ext>
            </a:extLst>
          </p:cNvPr>
          <p:cNvPicPr>
            <a:picLocks noChangeAspect="1"/>
          </p:cNvPicPr>
          <p:nvPr/>
        </p:nvPicPr>
        <p:blipFill>
          <a:blip r:embed="rId2"/>
          <a:stretch>
            <a:fillRect/>
          </a:stretch>
        </p:blipFill>
        <p:spPr>
          <a:xfrm>
            <a:off x="401388" y="6494095"/>
            <a:ext cx="365762" cy="243231"/>
          </a:xfrm>
          <a:prstGeom prst="rect">
            <a:avLst/>
          </a:prstGeom>
        </p:spPr>
      </p:pic>
      <p:sp>
        <p:nvSpPr>
          <p:cNvPr id="12" name="Title 1"/>
          <p:cNvSpPr>
            <a:spLocks noGrp="1"/>
          </p:cNvSpPr>
          <p:nvPr>
            <p:ph type="ctrTitle" hasCustomPrompt="1"/>
          </p:nvPr>
        </p:nvSpPr>
        <p:spPr>
          <a:xfrm>
            <a:off x="401388" y="3217222"/>
            <a:ext cx="8562842" cy="600101"/>
          </a:xfrm>
          <a:prstGeom prst="rect">
            <a:avLst/>
          </a:prstGeom>
        </p:spPr>
        <p:txBody>
          <a:bodyPr anchor="t">
            <a:noAutofit/>
          </a:bodyPr>
          <a:lstStyle>
            <a:lvl1pPr algn="l">
              <a:defRPr sz="4400">
                <a:solidFill>
                  <a:schemeClr val="bg1"/>
                </a:solidFill>
              </a:defRPr>
            </a:lvl1pPr>
          </a:lstStyle>
          <a:p>
            <a:r>
              <a:rPr lang="de-DE" dirty="0" err="1"/>
              <a:t>Kapiteltrenner</a:t>
            </a:r>
            <a:r>
              <a:rPr lang="de-DE" dirty="0"/>
              <a:t> bearbeiten</a:t>
            </a:r>
            <a:endParaRPr lang="en-US" dirty="0"/>
          </a:p>
        </p:txBody>
      </p:sp>
      <p:sp>
        <p:nvSpPr>
          <p:cNvPr id="13" name="Subtitle 2"/>
          <p:cNvSpPr>
            <a:spLocks noGrp="1"/>
          </p:cNvSpPr>
          <p:nvPr>
            <p:ph type="subTitle" idx="1"/>
          </p:nvPr>
        </p:nvSpPr>
        <p:spPr>
          <a:xfrm>
            <a:off x="409575" y="4690730"/>
            <a:ext cx="7429500" cy="233462"/>
          </a:xfrm>
          <a:prstGeom prst="rect">
            <a:avLst/>
          </a:prstGeom>
        </p:spPr>
        <p:txBody>
          <a:bodyPr>
            <a:noAutofit/>
          </a:bodyPr>
          <a:lstStyle>
            <a:lvl1pPr marL="0" indent="0" algn="l">
              <a:buNone/>
              <a:defRPr sz="1600">
                <a:solidFill>
                  <a:schemeClr val="bg1"/>
                </a:solidFill>
              </a:defRPr>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de-DE" dirty="0" smtClean="0"/>
              <a:t>Formatvorlage des Untertitelmasters durch Klicken bearbeiten</a:t>
            </a:r>
            <a:endParaRPr lang="en-US" dirty="0"/>
          </a:p>
        </p:txBody>
      </p:sp>
      <p:sp>
        <p:nvSpPr>
          <p:cNvPr id="2" name="Rechteck 1"/>
          <p:cNvSpPr/>
          <p:nvPr userDrawn="1"/>
        </p:nvSpPr>
        <p:spPr>
          <a:xfrm>
            <a:off x="1" y="0"/>
            <a:ext cx="2724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3238310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340" userDrawn="1">
          <p15:clr>
            <a:srgbClr val="FBAE40"/>
          </p15:clr>
        </p15:guide>
        <p15:guide id="3" pos="43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7" name="Flussdiagramm: Manuelle Eingabe 2">
            <a:extLst>
              <a:ext uri="{FF2B5EF4-FFF2-40B4-BE49-F238E27FC236}">
                <a16:creationId xmlns:a16="http://schemas.microsoft.com/office/drawing/2014/main" id="{0BB578DE-BDA3-4040-8030-69F4C81B13DC}"/>
              </a:ext>
            </a:extLst>
          </p:cNvPr>
          <p:cNvSpPr/>
          <p:nvPr/>
        </p:nvSpPr>
        <p:spPr>
          <a:xfrm rot="10800000">
            <a:off x="-2768" y="748"/>
            <a:ext cx="9906000" cy="1305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6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8"/>
                </a:moveTo>
                <a:lnTo>
                  <a:pt x="10000" y="0"/>
                </a:lnTo>
                <a:lnTo>
                  <a:pt x="10000" y="10000"/>
                </a:lnTo>
                <a:lnTo>
                  <a:pt x="0" y="10000"/>
                </a:lnTo>
                <a:lnTo>
                  <a:pt x="0" y="66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2">
            <a:extLst>
              <a:ext uri="{FF2B5EF4-FFF2-40B4-BE49-F238E27FC236}">
                <a16:creationId xmlns:a16="http://schemas.microsoft.com/office/drawing/2014/main" id="{35726666-F74C-411A-B883-8ED73A8B0305}"/>
              </a:ext>
            </a:extLst>
          </p:cNvPr>
          <p:cNvSpPr>
            <a:spLocks noGrp="1"/>
          </p:cNvSpPr>
          <p:nvPr>
            <p:ph idx="12" hasCustomPrompt="1"/>
          </p:nvPr>
        </p:nvSpPr>
        <p:spPr>
          <a:xfrm>
            <a:off x="2576736" y="1044000"/>
            <a:ext cx="3939596" cy="1373709"/>
          </a:xfrm>
          <a:prstGeom prst="rect">
            <a:avLst/>
          </a:prstGeom>
        </p:spPr>
        <p:txBody>
          <a:bodyPr/>
          <a:lstStyle>
            <a:lvl1pPr marL="287198" indent="-287198">
              <a:lnSpc>
                <a:spcPct val="100000"/>
              </a:lnSpc>
              <a:buClr>
                <a:schemeClr val="tx2"/>
              </a:buClr>
              <a:buFont typeface="+mj-lt"/>
              <a:buAutoNum type="romanUcPeriod"/>
              <a:defRPr sz="1600"/>
            </a:lvl1pPr>
            <a:lvl2pPr marL="682741" indent="-311275">
              <a:buClr>
                <a:schemeClr val="tx2"/>
              </a:buClr>
              <a:buFont typeface="+mj-lt"/>
              <a:buAutoNum type="arabicPeriod"/>
              <a:defRPr sz="1400">
                <a:latin typeface="+mj-lt"/>
                <a:ea typeface="Verdana" panose="020B0604030504040204" pitchFamily="34" charset="0"/>
                <a:cs typeface="Verdana" panose="020B0604030504040204" pitchFamily="34" charset="0"/>
              </a:defRPr>
            </a:lvl2pPr>
            <a:lvl3pPr marL="968219" indent="-225288">
              <a:buClr>
                <a:schemeClr val="tx2"/>
              </a:buClr>
              <a:buFont typeface="+mj-lt"/>
              <a:buAutoNum type="alphaLcPeriod"/>
              <a:defRPr sz="1400">
                <a:latin typeface="+mj-lt"/>
                <a:ea typeface="Verdana" panose="020B0604030504040204" pitchFamily="34" charset="0"/>
                <a:cs typeface="Verdana" panose="020B0604030504040204" pitchFamily="34" charset="0"/>
              </a:defRPr>
            </a:lvl3pPr>
            <a:lvl4pPr marL="1264016" indent="-149619">
              <a:buFont typeface="+mj-lt"/>
              <a:buAutoNum type="romanLcPeriod"/>
              <a:defRPr sz="1400"/>
            </a:lvl4pPr>
          </a:lstStyle>
          <a:p>
            <a:pPr lvl="0"/>
            <a:r>
              <a:rPr lang="de-DE" dirty="0"/>
              <a:t>Erste Ebene</a:t>
            </a:r>
          </a:p>
          <a:p>
            <a:pPr lvl="1"/>
            <a:r>
              <a:rPr lang="de-DE" dirty="0"/>
              <a:t>Zweite Ebene</a:t>
            </a:r>
          </a:p>
          <a:p>
            <a:pPr lvl="2"/>
            <a:r>
              <a:rPr lang="de-DE" dirty="0"/>
              <a:t>Dritte Ebene</a:t>
            </a:r>
          </a:p>
          <a:p>
            <a:pPr lvl="3"/>
            <a:r>
              <a:rPr lang="de-DE" dirty="0"/>
              <a:t>Vierte Ebene</a:t>
            </a:r>
          </a:p>
          <a:p>
            <a:pPr lvl="0"/>
            <a:r>
              <a:rPr lang="de-DE" dirty="0"/>
              <a:t>Erste Ebene</a:t>
            </a:r>
            <a:endParaRPr lang="en-US" dirty="0"/>
          </a:p>
        </p:txBody>
      </p:sp>
      <p:sp>
        <p:nvSpPr>
          <p:cNvPr id="16" name="Title 1"/>
          <p:cNvSpPr>
            <a:spLocks noGrp="1"/>
          </p:cNvSpPr>
          <p:nvPr>
            <p:ph type="title" hasCustomPrompt="1"/>
          </p:nvPr>
        </p:nvSpPr>
        <p:spPr>
          <a:xfrm>
            <a:off x="409575" y="360589"/>
            <a:ext cx="8951252" cy="360099"/>
          </a:xfrm>
          <a:prstGeom prst="rect">
            <a:avLst/>
          </a:prstGeom>
        </p:spPr>
        <p:txBody>
          <a:bodyPr/>
          <a:lstStyle>
            <a:lvl1pPr>
              <a:defRPr sz="2600"/>
            </a:lvl1pPr>
          </a:lstStyle>
          <a:p>
            <a:r>
              <a:rPr lang="de-DE" dirty="0" smtClean="0"/>
              <a:t>Inhaltsverzeichnis</a:t>
            </a:r>
            <a:endParaRPr lang="en-US" dirty="0"/>
          </a:p>
        </p:txBody>
      </p:sp>
      <p:cxnSp>
        <p:nvCxnSpPr>
          <p:cNvPr id="20" name="Gerader Verbinder 19">
            <a:extLst>
              <a:ext uri="{FF2B5EF4-FFF2-40B4-BE49-F238E27FC236}">
                <a16:creationId xmlns:a16="http://schemas.microsoft.com/office/drawing/2014/main" id="{0DB97B9F-38E5-4C49-8EE7-FBEAC45EC365}"/>
              </a:ext>
            </a:extLst>
          </p:cNvPr>
          <p:cNvCxnSpPr>
            <a:cxnSpLocks/>
          </p:cNvCxnSpPr>
          <p:nvPr userDrawn="1"/>
        </p:nvCxnSpPr>
        <p:spPr>
          <a:xfrm>
            <a:off x="409575" y="764704"/>
            <a:ext cx="1441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33A5C0E4-8586-4010-B1D9-5BECD658A656}"/>
              </a:ext>
            </a:extLst>
          </p:cNvPr>
          <p:cNvSpPr/>
          <p:nvPr userDrawn="1"/>
        </p:nvSpPr>
        <p:spPr>
          <a:xfrm>
            <a:off x="0" y="6365559"/>
            <a:ext cx="9906000" cy="4924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latin typeface="Verdana" panose="020B0604030504040204" pitchFamily="34" charset="0"/>
              <a:ea typeface="Verdana" panose="020B0604030504040204" pitchFamily="34" charset="0"/>
              <a:cs typeface="Verdana" panose="020B0604030504040204" pitchFamily="34" charset="0"/>
            </a:endParaRPr>
          </a:p>
        </p:txBody>
      </p:sp>
      <p:sp>
        <p:nvSpPr>
          <p:cNvPr id="23" name="Fußzeilenplatzhalter 2">
            <a:extLst>
              <a:ext uri="{FF2B5EF4-FFF2-40B4-BE49-F238E27FC236}">
                <a16:creationId xmlns:a16="http://schemas.microsoft.com/office/drawing/2014/main" id="{2D4506DF-0F9E-49E1-9383-19B75389A0DD}"/>
              </a:ext>
            </a:extLst>
          </p:cNvPr>
          <p:cNvSpPr>
            <a:spLocks noGrp="1"/>
          </p:cNvSpPr>
          <p:nvPr>
            <p:ph type="ftr" sz="quarter" idx="3"/>
          </p:nvPr>
        </p:nvSpPr>
        <p:spPr>
          <a:xfrm>
            <a:off x="3281364" y="6443434"/>
            <a:ext cx="3343275" cy="366183"/>
          </a:xfrm>
          <a:prstGeom prst="rect">
            <a:avLst/>
          </a:prstGeom>
        </p:spPr>
        <p:txBody>
          <a:bodyPr vert="horz" lIns="91440" tIns="45720" rIns="91440" bIns="45720" rtlCol="0" anchor="ctr"/>
          <a:lstStyle>
            <a:lvl1pPr algn="ctr">
              <a:defRPr sz="800">
                <a:solidFill>
                  <a:schemeClr val="bg1"/>
                </a:solidFill>
              </a:defRPr>
            </a:lvl1pPr>
          </a:lstStyle>
          <a:p>
            <a:r>
              <a:rPr lang="en-US" dirty="0" smtClean="0"/>
              <a:t>PROVANTIS IT Solutions GmbH - Red Flag FTDD Report</a:t>
            </a:r>
            <a:endParaRPr lang="de-DE" dirty="0"/>
          </a:p>
        </p:txBody>
      </p:sp>
      <p:sp>
        <p:nvSpPr>
          <p:cNvPr id="24" name="Foliennummernplatzhalter 4">
            <a:extLst>
              <a:ext uri="{FF2B5EF4-FFF2-40B4-BE49-F238E27FC236}">
                <a16:creationId xmlns:a16="http://schemas.microsoft.com/office/drawing/2014/main" id="{2FE8F733-81A3-4D77-8905-FC69C156203D}"/>
              </a:ext>
            </a:extLst>
          </p:cNvPr>
          <p:cNvSpPr>
            <a:spLocks noGrp="1"/>
          </p:cNvSpPr>
          <p:nvPr>
            <p:ph type="sldNum" sz="quarter" idx="4"/>
          </p:nvPr>
        </p:nvSpPr>
        <p:spPr>
          <a:xfrm>
            <a:off x="8986698" y="6443433"/>
            <a:ext cx="374129" cy="366183"/>
          </a:xfrm>
          <a:prstGeom prst="rect">
            <a:avLst/>
          </a:prstGeom>
        </p:spPr>
        <p:txBody>
          <a:bodyPr vert="horz" lIns="91440" tIns="45720" rIns="91440" bIns="45720" rtlCol="0" anchor="ctr"/>
          <a:lstStyle>
            <a:lvl1pPr algn="r">
              <a:defRPr sz="800">
                <a:solidFill>
                  <a:schemeClr val="bg1"/>
                </a:solidFill>
              </a:defRPr>
            </a:lvl1pPr>
          </a:lstStyle>
          <a:p>
            <a:fld id="{C0A0A431-90B2-4C9C-B01F-D3F48C214D91}" type="slidenum">
              <a:rPr lang="de-DE" smtClean="0"/>
              <a:pPr/>
              <a:t>‹#›</a:t>
            </a:fld>
            <a:endParaRPr lang="de-DE" dirty="0"/>
          </a:p>
        </p:txBody>
      </p:sp>
      <p:pic>
        <p:nvPicPr>
          <p:cNvPr id="26" name="Grafik 25">
            <a:extLst>
              <a:ext uri="{FF2B5EF4-FFF2-40B4-BE49-F238E27FC236}">
                <a16:creationId xmlns:a16="http://schemas.microsoft.com/office/drawing/2014/main" id="{75825C7C-F1D7-4420-9510-3930A5978FD1}"/>
              </a:ext>
            </a:extLst>
          </p:cNvPr>
          <p:cNvPicPr>
            <a:picLocks noChangeAspect="1"/>
          </p:cNvPicPr>
          <p:nvPr userDrawn="1"/>
        </p:nvPicPr>
        <p:blipFill>
          <a:blip r:embed="rId2"/>
          <a:stretch>
            <a:fillRect/>
          </a:stretch>
        </p:blipFill>
        <p:spPr>
          <a:xfrm>
            <a:off x="401388" y="6494095"/>
            <a:ext cx="365762" cy="243231"/>
          </a:xfrm>
          <a:prstGeom prst="rect">
            <a:avLst/>
          </a:prstGeom>
        </p:spPr>
      </p:pic>
      <p:sp>
        <p:nvSpPr>
          <p:cNvPr id="12" name="Rechteck 11">
            <a:extLst>
              <a:ext uri="{FF2B5EF4-FFF2-40B4-BE49-F238E27FC236}">
                <a16:creationId xmlns:a16="http://schemas.microsoft.com/office/drawing/2014/main" id="{E2C22AC2-CA44-4FFC-9D96-FF98FEBB1961}"/>
              </a:ext>
            </a:extLst>
          </p:cNvPr>
          <p:cNvSpPr/>
          <p:nvPr userDrawn="1"/>
        </p:nvSpPr>
        <p:spPr>
          <a:xfrm>
            <a:off x="409576" y="1044003"/>
            <a:ext cx="2023145" cy="5121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platzhalter 4"/>
          <p:cNvSpPr>
            <a:spLocks noGrp="1"/>
          </p:cNvSpPr>
          <p:nvPr>
            <p:ph type="body" sz="quarter" idx="21" hasCustomPrompt="1"/>
          </p:nvPr>
        </p:nvSpPr>
        <p:spPr>
          <a:xfrm>
            <a:off x="409575" y="1044001"/>
            <a:ext cx="2023146" cy="5121305"/>
          </a:xfrm>
        </p:spPr>
        <p:txBody>
          <a:bodyPr lIns="36000" tIns="36000" rIns="36000" bIns="36000">
            <a:noAutofit/>
          </a:bodyPr>
          <a:lstStyle>
            <a:lvl1pPr marL="0" indent="0">
              <a:buNone/>
              <a:defRPr sz="1400" b="1" baseline="0">
                <a:solidFill>
                  <a:schemeClr val="bg1"/>
                </a:solidFill>
              </a:defRPr>
            </a:lvl1pPr>
          </a:lstStyle>
          <a:p>
            <a:pPr lvl="0"/>
            <a:r>
              <a:rPr lang="de-DE" dirty="0" smtClean="0"/>
              <a:t>Ansprechpartner</a:t>
            </a:r>
          </a:p>
        </p:txBody>
      </p:sp>
      <p:sp>
        <p:nvSpPr>
          <p:cNvPr id="14" name="Datumsplatzhalter 3">
            <a:extLst>
              <a:ext uri="{FF2B5EF4-FFF2-40B4-BE49-F238E27FC236}">
                <a16:creationId xmlns:a16="http://schemas.microsoft.com/office/drawing/2014/main" id="{E4409326-C531-4411-98A5-85FBA1DB731F}"/>
              </a:ext>
            </a:extLst>
          </p:cNvPr>
          <p:cNvSpPr>
            <a:spLocks noGrp="1"/>
          </p:cNvSpPr>
          <p:nvPr>
            <p:ph type="dt" sz="half" idx="2"/>
          </p:nvPr>
        </p:nvSpPr>
        <p:spPr>
          <a:xfrm>
            <a:off x="767149" y="6443434"/>
            <a:ext cx="945492" cy="366183"/>
          </a:xfrm>
          <a:prstGeom prst="rect">
            <a:avLst/>
          </a:prstGeom>
        </p:spPr>
        <p:txBody>
          <a:bodyPr vert="horz" lIns="91440" tIns="45720" rIns="91440" bIns="45720" rtlCol="0" anchor="ctr"/>
          <a:lstStyle>
            <a:lvl1pPr algn="l">
              <a:defRPr sz="800">
                <a:solidFill>
                  <a:schemeClr val="bg1"/>
                </a:solidFill>
              </a:defRPr>
            </a:lvl1pPr>
          </a:lstStyle>
          <a:p>
            <a:r>
              <a:rPr lang="de-DE" dirty="0" smtClean="0"/>
              <a:t>16 Dec. 2021</a:t>
            </a:r>
            <a:endParaRPr lang="de-DE" dirty="0"/>
          </a:p>
        </p:txBody>
      </p:sp>
    </p:spTree>
    <p:extLst>
      <p:ext uri="{BB962C8B-B14F-4D97-AF65-F5344CB8AC3E}">
        <p14:creationId xmlns:p14="http://schemas.microsoft.com/office/powerpoint/2010/main" val="1072302593"/>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BD67DEE-1C2D-9240-AFBB-E77D85C2521A}"/>
              </a:ext>
            </a:extLst>
          </p:cNvPr>
          <p:cNvSpPr>
            <a:spLocks noGrp="1"/>
          </p:cNvSpPr>
          <p:nvPr>
            <p:ph type="title"/>
          </p:nvPr>
        </p:nvSpPr>
        <p:spPr>
          <a:xfrm>
            <a:off x="539640" y="493733"/>
            <a:ext cx="8821186" cy="360099"/>
          </a:xfrm>
          <a:prstGeom prst="rect">
            <a:avLst/>
          </a:prstGeom>
        </p:spPr>
        <p:txBody>
          <a:bodyPr vert="horz" wrap="square" lIns="0" tIns="0" rIns="0" bIns="0" rtlCol="0" anchor="t">
            <a:spAutoFit/>
          </a:bodyPr>
          <a:lstStyle/>
          <a:p>
            <a:r>
              <a:rPr lang="de-DE" dirty="0"/>
              <a:t>Mastertitelformat bearbeiten</a:t>
            </a:r>
            <a:endParaRPr lang="en-US" dirty="0"/>
          </a:p>
        </p:txBody>
      </p:sp>
      <p:sp>
        <p:nvSpPr>
          <p:cNvPr id="9" name="Text Placeholder 2">
            <a:extLst>
              <a:ext uri="{FF2B5EF4-FFF2-40B4-BE49-F238E27FC236}">
                <a16:creationId xmlns:a16="http://schemas.microsoft.com/office/drawing/2014/main" id="{488808B2-8A80-FE48-80F8-8A47D0BF376C}"/>
              </a:ext>
            </a:extLst>
          </p:cNvPr>
          <p:cNvSpPr>
            <a:spLocks noGrp="1"/>
          </p:cNvSpPr>
          <p:nvPr>
            <p:ph type="body" idx="1"/>
          </p:nvPr>
        </p:nvSpPr>
        <p:spPr>
          <a:xfrm>
            <a:off x="545176" y="1833544"/>
            <a:ext cx="8815651" cy="736164"/>
          </a:xfrm>
          <a:prstGeom prst="rect">
            <a:avLst/>
          </a:prstGeom>
        </p:spPr>
        <p:txBody>
          <a:bodyPr vert="horz" wrap="square" lIns="0" tIns="0" rIns="0" bIns="0" rtlCol="0">
            <a:spAutoFit/>
          </a:bodyPr>
          <a:lstStyle/>
          <a:p>
            <a:pPr lvl="0"/>
            <a:r>
              <a:rPr lang="de-DE" dirty="0"/>
              <a:t>Mastertextformat bearbeiten</a:t>
            </a:r>
          </a:p>
          <a:p>
            <a:pPr lvl="1"/>
            <a:r>
              <a:rPr lang="de-DE" dirty="0"/>
              <a:t>Zweite Ebene</a:t>
            </a:r>
          </a:p>
          <a:p>
            <a:pPr lvl="2"/>
            <a:r>
              <a:rPr lang="de-DE" dirty="0"/>
              <a:t>Dritte Ebene</a:t>
            </a:r>
          </a:p>
        </p:txBody>
      </p:sp>
      <p:sp>
        <p:nvSpPr>
          <p:cNvPr id="4" name="Fußzeilenplatzhalter 2">
            <a:extLst>
              <a:ext uri="{FF2B5EF4-FFF2-40B4-BE49-F238E27FC236}">
                <a16:creationId xmlns:a16="http://schemas.microsoft.com/office/drawing/2014/main" id="{EDD90C7A-D3D7-463D-811D-F9ECF7DD446D}"/>
              </a:ext>
            </a:extLst>
          </p:cNvPr>
          <p:cNvSpPr>
            <a:spLocks noGrp="1"/>
          </p:cNvSpPr>
          <p:nvPr>
            <p:ph type="ftr" sz="quarter" idx="3"/>
          </p:nvPr>
        </p:nvSpPr>
        <p:spPr>
          <a:xfrm>
            <a:off x="3281364" y="6356354"/>
            <a:ext cx="3343275" cy="366183"/>
          </a:xfrm>
          <a:prstGeom prst="rect">
            <a:avLst/>
          </a:prstGeom>
        </p:spPr>
        <p:txBody>
          <a:bodyPr vert="horz" lIns="91440" tIns="45720" rIns="91440" bIns="45720" rtlCol="0" anchor="ctr"/>
          <a:lstStyle>
            <a:lvl1pPr algn="ctr">
              <a:defRPr sz="867">
                <a:solidFill>
                  <a:schemeClr val="tx1"/>
                </a:solidFill>
              </a:defRPr>
            </a:lvl1pPr>
          </a:lstStyle>
          <a:p>
            <a:r>
              <a:rPr lang="en-US" dirty="0" smtClean="0"/>
              <a:t>PROVANTIS IT Solutions GmbH - Red Flag FTDD Report</a:t>
            </a:r>
            <a:endParaRPr lang="de-DE" dirty="0"/>
          </a:p>
        </p:txBody>
      </p:sp>
      <p:sp>
        <p:nvSpPr>
          <p:cNvPr id="5" name="Datumsplatzhalter 3">
            <a:extLst>
              <a:ext uri="{FF2B5EF4-FFF2-40B4-BE49-F238E27FC236}">
                <a16:creationId xmlns:a16="http://schemas.microsoft.com/office/drawing/2014/main" id="{A588E4B2-A707-4F03-AF8E-1AA6823B0967}"/>
              </a:ext>
            </a:extLst>
          </p:cNvPr>
          <p:cNvSpPr>
            <a:spLocks noGrp="1"/>
          </p:cNvSpPr>
          <p:nvPr>
            <p:ph type="dt" sz="half" idx="2"/>
          </p:nvPr>
        </p:nvSpPr>
        <p:spPr>
          <a:xfrm>
            <a:off x="1188722" y="6356354"/>
            <a:ext cx="799555" cy="366183"/>
          </a:xfrm>
          <a:prstGeom prst="rect">
            <a:avLst/>
          </a:prstGeom>
        </p:spPr>
        <p:txBody>
          <a:bodyPr vert="horz" lIns="91440" tIns="45720" rIns="91440" bIns="45720" rtlCol="0" anchor="ctr"/>
          <a:lstStyle>
            <a:lvl1pPr algn="l">
              <a:defRPr sz="867">
                <a:solidFill>
                  <a:schemeClr val="tx1"/>
                </a:solidFill>
              </a:defRPr>
            </a:lvl1pPr>
          </a:lstStyle>
          <a:p>
            <a:r>
              <a:rPr lang="de-DE" dirty="0" smtClean="0"/>
              <a:t>16 Dec. 2021</a:t>
            </a:r>
            <a:endParaRPr lang="de-DE" dirty="0"/>
          </a:p>
        </p:txBody>
      </p:sp>
      <p:sp>
        <p:nvSpPr>
          <p:cNvPr id="6" name="Foliennummernplatzhalter 4">
            <a:extLst>
              <a:ext uri="{FF2B5EF4-FFF2-40B4-BE49-F238E27FC236}">
                <a16:creationId xmlns:a16="http://schemas.microsoft.com/office/drawing/2014/main" id="{2A4E0A72-5C4D-4E5A-AE8D-3C25A86387FA}"/>
              </a:ext>
            </a:extLst>
          </p:cNvPr>
          <p:cNvSpPr>
            <a:spLocks noGrp="1"/>
          </p:cNvSpPr>
          <p:nvPr>
            <p:ph type="sldNum" sz="quarter" idx="4"/>
          </p:nvPr>
        </p:nvSpPr>
        <p:spPr>
          <a:xfrm>
            <a:off x="550484" y="6356353"/>
            <a:ext cx="638238" cy="366183"/>
          </a:xfrm>
          <a:prstGeom prst="rect">
            <a:avLst/>
          </a:prstGeom>
        </p:spPr>
        <p:txBody>
          <a:bodyPr vert="horz" lIns="91440" tIns="45720" rIns="91440" bIns="45720" rtlCol="0" anchor="ctr"/>
          <a:lstStyle>
            <a:lvl1pPr algn="l">
              <a:defRPr sz="867">
                <a:solidFill>
                  <a:schemeClr val="tx1"/>
                </a:solidFill>
              </a:defRPr>
            </a:lvl1pPr>
          </a:lstStyle>
          <a:p>
            <a:fld id="{C0A0A431-90B2-4C9C-B01F-D3F48C214D91}" type="slidenum">
              <a:rPr lang="de-DE" smtClean="0"/>
              <a:t>‹#›</a:t>
            </a:fld>
            <a:endParaRPr lang="de-DE" dirty="0"/>
          </a:p>
        </p:txBody>
      </p:sp>
    </p:spTree>
    <p:extLst>
      <p:ext uri="{BB962C8B-B14F-4D97-AF65-F5344CB8AC3E}">
        <p14:creationId xmlns:p14="http://schemas.microsoft.com/office/powerpoint/2010/main" val="908993503"/>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73" r:id="rId4"/>
    <p:sldLayoutId id="2147483774" r:id="rId5"/>
    <p:sldLayoutId id="2147483775" r:id="rId6"/>
    <p:sldLayoutId id="2147483776" r:id="rId7"/>
    <p:sldLayoutId id="2147483777" r:id="rId8"/>
    <p:sldLayoutId id="2147483722" r:id="rId9"/>
    <p:sldLayoutId id="2147483723" r:id="rId10"/>
    <p:sldLayoutId id="2147483724" r:id="rId11"/>
    <p:sldLayoutId id="2147483725" r:id="rId12"/>
    <p:sldLayoutId id="2147483770" r:id="rId13"/>
    <p:sldLayoutId id="2147483727" r:id="rId14"/>
    <p:sldLayoutId id="2147483771" r:id="rId15"/>
    <p:sldLayoutId id="2147483729" r:id="rId16"/>
    <p:sldLayoutId id="2147483772"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hf hdr="0"/>
  <p:txStyles>
    <p:titleStyle>
      <a:lvl1pPr algn="l" defTabSz="742931" rtl="0" eaLnBrk="1" latinLnBrk="0" hangingPunct="1">
        <a:lnSpc>
          <a:spcPct val="90000"/>
        </a:lnSpc>
        <a:spcBef>
          <a:spcPct val="0"/>
        </a:spcBef>
        <a:buNone/>
        <a:defRPr sz="2600" b="1" i="0" kern="1200">
          <a:solidFill>
            <a:schemeClr val="tx2"/>
          </a:solidFill>
          <a:latin typeface="+mj-lt"/>
          <a:ea typeface="Verdana" panose="020B0604030504040204" pitchFamily="34" charset="0"/>
          <a:cs typeface="Arial" panose="020B0604020202020204" pitchFamily="34" charset="0"/>
        </a:defRPr>
      </a:lvl1pPr>
    </p:titleStyle>
    <p:body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31" rtl="0" eaLnBrk="1" latinLnBrk="0" hangingPunct="1">
        <a:defRPr sz="1463" kern="1200">
          <a:solidFill>
            <a:schemeClr val="tx1"/>
          </a:solidFill>
          <a:latin typeface="+mn-lt"/>
          <a:ea typeface="+mn-ea"/>
          <a:cs typeface="+mn-cs"/>
        </a:defRPr>
      </a:lvl1pPr>
      <a:lvl2pPr marL="371466" algn="l" defTabSz="742931" rtl="0" eaLnBrk="1" latinLnBrk="0" hangingPunct="1">
        <a:defRPr sz="1463" kern="1200">
          <a:solidFill>
            <a:schemeClr val="tx1"/>
          </a:solidFill>
          <a:latin typeface="+mn-lt"/>
          <a:ea typeface="+mn-ea"/>
          <a:cs typeface="+mn-cs"/>
        </a:defRPr>
      </a:lvl2pPr>
      <a:lvl3pPr marL="742931" algn="l" defTabSz="742931" rtl="0" eaLnBrk="1" latinLnBrk="0" hangingPunct="1">
        <a:defRPr sz="1463" kern="1200">
          <a:solidFill>
            <a:schemeClr val="tx1"/>
          </a:solidFill>
          <a:latin typeface="+mn-lt"/>
          <a:ea typeface="+mn-ea"/>
          <a:cs typeface="+mn-cs"/>
        </a:defRPr>
      </a:lvl3pPr>
      <a:lvl4pPr marL="1114397" algn="l" defTabSz="742931" rtl="0" eaLnBrk="1" latinLnBrk="0" hangingPunct="1">
        <a:defRPr sz="1463" kern="1200">
          <a:solidFill>
            <a:schemeClr val="tx1"/>
          </a:solidFill>
          <a:latin typeface="+mn-lt"/>
          <a:ea typeface="+mn-ea"/>
          <a:cs typeface="+mn-cs"/>
        </a:defRPr>
      </a:lvl4pPr>
      <a:lvl5pPr marL="1485863" algn="l" defTabSz="742931" rtl="0" eaLnBrk="1" latinLnBrk="0" hangingPunct="1">
        <a:defRPr sz="1463" kern="1200">
          <a:solidFill>
            <a:schemeClr val="tx1"/>
          </a:solidFill>
          <a:latin typeface="+mn-lt"/>
          <a:ea typeface="+mn-ea"/>
          <a:cs typeface="+mn-cs"/>
        </a:defRPr>
      </a:lvl5pPr>
      <a:lvl6pPr marL="1857329" algn="l" defTabSz="742931" rtl="0" eaLnBrk="1" latinLnBrk="0" hangingPunct="1">
        <a:defRPr sz="1463" kern="1200">
          <a:solidFill>
            <a:schemeClr val="tx1"/>
          </a:solidFill>
          <a:latin typeface="+mn-lt"/>
          <a:ea typeface="+mn-ea"/>
          <a:cs typeface="+mn-cs"/>
        </a:defRPr>
      </a:lvl6pPr>
      <a:lvl7pPr marL="2228794" algn="l" defTabSz="742931" rtl="0" eaLnBrk="1" latinLnBrk="0" hangingPunct="1">
        <a:defRPr sz="1463" kern="1200">
          <a:solidFill>
            <a:schemeClr val="tx1"/>
          </a:solidFill>
          <a:latin typeface="+mn-lt"/>
          <a:ea typeface="+mn-ea"/>
          <a:cs typeface="+mn-cs"/>
        </a:defRPr>
      </a:lvl7pPr>
      <a:lvl8pPr marL="2600260" algn="l" defTabSz="742931" rtl="0" eaLnBrk="1" latinLnBrk="0" hangingPunct="1">
        <a:defRPr sz="1463" kern="1200">
          <a:solidFill>
            <a:schemeClr val="tx1"/>
          </a:solidFill>
          <a:latin typeface="+mn-lt"/>
          <a:ea typeface="+mn-ea"/>
          <a:cs typeface="+mn-cs"/>
        </a:defRPr>
      </a:lvl8pPr>
      <a:lvl9pPr marL="2971726" algn="l" defTabSz="742931"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340" userDrawn="1">
          <p15:clr>
            <a:srgbClr val="F26B43"/>
          </p15:clr>
        </p15:guide>
        <p15:guide id="3" pos="258" userDrawn="1">
          <p15:clr>
            <a:srgbClr val="F26B43"/>
          </p15:clr>
        </p15:guide>
        <p15:guide id="4" pos="4422" userDrawn="1">
          <p15:clr>
            <a:srgbClr val="F26B43"/>
          </p15:clr>
        </p15:guide>
        <p15:guide id="5" orient="horz" pos="259" userDrawn="1">
          <p15:clr>
            <a:srgbClr val="F26B43"/>
          </p15:clr>
        </p15:guide>
        <p15:guide id="6" orient="horz" pos="2935" userDrawn="1">
          <p15:clr>
            <a:srgbClr val="F26B43"/>
          </p15:clr>
        </p15:guide>
        <p15:guide id="7" orient="horz" pos="463" userDrawn="1">
          <p15:clr>
            <a:srgbClr val="F26B43"/>
          </p15:clr>
        </p15:guide>
        <p15:guide id="8" orient="horz" pos="4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in/benjamin-brucker-a99173131/" TargetMode="External"/><Relationship Id="rId1" Type="http://schemas.openxmlformats.org/officeDocument/2006/relationships/slideLayout" Target="../slideLayouts/slideLayout1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in/benjamin-brucker-a99173131/" TargetMode="External"/><Relationship Id="rId1" Type="http://schemas.openxmlformats.org/officeDocument/2006/relationships/slideLayout" Target="../slideLayouts/slideLayout1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tx1">
                <a:alpha val="0"/>
              </a:schemeClr>
            </a:gs>
          </a:gsLst>
          <a:lin ang="0" scaled="1"/>
        </a:gradFill>
        <a:effectLst/>
      </p:bgPr>
    </p:bg>
    <p:spTree>
      <p:nvGrpSpPr>
        <p:cNvPr id="1" name=""/>
        <p:cNvGrpSpPr/>
        <p:nvPr/>
      </p:nvGrpSpPr>
      <p:grpSpPr>
        <a:xfrm>
          <a:off x="0" y="0"/>
          <a:ext cx="0" cy="0"/>
          <a:chOff x="0" y="0"/>
          <a:chExt cx="0" cy="0"/>
        </a:xfrm>
      </p:grpSpPr>
      <p:sp>
        <p:nvSpPr>
          <p:cNvPr id="6" name="Titel 5"/>
          <p:cNvSpPr>
            <a:spLocks noGrp="1"/>
          </p:cNvSpPr>
          <p:nvPr>
            <p:ph type="ctrTitle"/>
          </p:nvPr>
        </p:nvSpPr>
        <p:spPr>
          <a:xfrm>
            <a:off x="272480" y="2425378"/>
            <a:ext cx="7051874" cy="1477491"/>
          </a:xfrm>
        </p:spPr>
        <p:txBody>
          <a:bodyPr vert="horz" wrap="square" lIns="72000" tIns="0" rIns="72000" bIns="0" rtlCol="0" anchor="ctr">
            <a:noAutofit/>
          </a:bodyPr>
          <a:lstStyle/>
          <a:p>
            <a:r>
              <a:rPr lang="en-US" sz="4000" dirty="0" err="1"/>
              <a:t>Transaktionspotenzial</a:t>
            </a:r>
            <a:r>
              <a:rPr lang="en-US" sz="4000" dirty="0"/>
              <a:t>: </a:t>
            </a:r>
            <a:r>
              <a:rPr lang="en-US" sz="4000" dirty="0" err="1"/>
              <a:t>Erneuerbare</a:t>
            </a:r>
            <a:r>
              <a:rPr lang="en-US" sz="4000" dirty="0"/>
              <a:t> </a:t>
            </a:r>
            <a:r>
              <a:rPr lang="en-US" sz="4000" dirty="0" err="1"/>
              <a:t>Energien</a:t>
            </a:r>
            <a:endParaRPr lang="de-DE" sz="4000" b="0" dirty="0"/>
          </a:p>
        </p:txBody>
      </p:sp>
      <p:sp>
        <p:nvSpPr>
          <p:cNvPr id="7" name="Untertitel 6"/>
          <p:cNvSpPr>
            <a:spLocks noGrp="1"/>
          </p:cNvSpPr>
          <p:nvPr>
            <p:ph type="subTitle" idx="1"/>
          </p:nvPr>
        </p:nvSpPr>
        <p:spPr>
          <a:xfrm>
            <a:off x="409577" y="5301208"/>
            <a:ext cx="7429499" cy="233462"/>
          </a:xfrm>
        </p:spPr>
        <p:txBody>
          <a:bodyPr vert="horz" wrap="square" lIns="72000" tIns="0" rIns="72000" bIns="0" rtlCol="0">
            <a:noAutofit/>
          </a:bodyPr>
          <a:lstStyle/>
          <a:p>
            <a:r>
              <a:rPr lang="de-DE" dirty="0" smtClean="0"/>
              <a:t>Stand Januar 2022 </a:t>
            </a:r>
            <a:endParaRPr lang="de-DE" b="1" dirty="0">
              <a:solidFill>
                <a:schemeClr val="accent4"/>
              </a:solidFill>
            </a:endParaRPr>
          </a:p>
        </p:txBody>
      </p:sp>
    </p:spTree>
    <p:extLst>
      <p:ext uri="{BB962C8B-B14F-4D97-AF65-F5344CB8AC3E}">
        <p14:creationId xmlns:p14="http://schemas.microsoft.com/office/powerpoint/2010/main" val="359198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err="1"/>
              <a:t>Marktübersicht</a:t>
            </a:r>
            <a:r>
              <a:rPr lang="en-US" sz="1800" b="0" dirty="0"/>
              <a:t> und -</a:t>
            </a:r>
            <a:r>
              <a:rPr lang="en-US" sz="1800" b="0" dirty="0" err="1"/>
              <a:t>entwicklung</a:t>
            </a:r>
            <a:r>
              <a:rPr lang="en-US" sz="2400" dirty="0"/>
              <a:t/>
            </a:r>
            <a:br>
              <a:rPr lang="en-US" sz="2400" dirty="0"/>
            </a:br>
            <a:r>
              <a:rPr lang="en-US" sz="2400" dirty="0" err="1"/>
              <a:t>Enwicklung</a:t>
            </a:r>
            <a:r>
              <a:rPr lang="en-US" sz="2400" dirty="0"/>
              <a:t> </a:t>
            </a:r>
            <a:r>
              <a:rPr lang="en-US" sz="2400" dirty="0" err="1"/>
              <a:t>weltweiter</a:t>
            </a:r>
            <a:r>
              <a:rPr lang="en-US" sz="2400" dirty="0"/>
              <a:t> </a:t>
            </a:r>
            <a:r>
              <a:rPr lang="en-US" sz="2400" dirty="0" err="1"/>
              <a:t>Installationen</a:t>
            </a:r>
            <a:r>
              <a:rPr lang="en-US" sz="2400" dirty="0"/>
              <a:t> 2019 und 2050 </a:t>
            </a:r>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10</a:t>
            </a:fld>
            <a:endParaRPr lang="de-DE" dirty="0">
              <a:solidFill>
                <a:prstClr val="white"/>
              </a:solidFill>
              <a:latin typeface="Century Gothic" panose="020F0302020204030204"/>
            </a:endParaRPr>
          </a:p>
        </p:txBody>
      </p:sp>
      <p:graphicFrame>
        <p:nvGraphicFramePr>
          <p:cNvPr id="6" name="Chart 5"/>
          <p:cNvGraphicFramePr/>
          <p:nvPr>
            <p:extLst>
              <p:ext uri="{D42A27DB-BD31-4B8C-83A1-F6EECF244321}">
                <p14:modId xmlns:p14="http://schemas.microsoft.com/office/powerpoint/2010/main" val="266257232"/>
              </p:ext>
            </p:extLst>
          </p:nvPr>
        </p:nvGraphicFramePr>
        <p:xfrm>
          <a:off x="526292" y="1412777"/>
          <a:ext cx="3706628" cy="32565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240768636"/>
              </p:ext>
            </p:extLst>
          </p:nvPr>
        </p:nvGraphicFramePr>
        <p:xfrm>
          <a:off x="4953000" y="1439634"/>
          <a:ext cx="3706628" cy="3256502"/>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Arrow 6"/>
          <p:cNvSpPr/>
          <p:nvPr/>
        </p:nvSpPr>
        <p:spPr>
          <a:xfrm>
            <a:off x="4016896" y="2780928"/>
            <a:ext cx="936104" cy="43204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mj-lt"/>
              <a:ea typeface="Verdana" panose="020B0604030504040204" pitchFamily="34" charset="0"/>
              <a:cs typeface="Verdana" panose="020B0604030504040204" pitchFamily="34" charset="0"/>
            </a:endParaRPr>
          </a:p>
        </p:txBody>
      </p:sp>
      <p:grpSp>
        <p:nvGrpSpPr>
          <p:cNvPr id="31" name="Group 8"/>
          <p:cNvGrpSpPr/>
          <p:nvPr/>
        </p:nvGrpSpPr>
        <p:grpSpPr>
          <a:xfrm>
            <a:off x="5601072" y="5373217"/>
            <a:ext cx="4032448" cy="596678"/>
            <a:chOff x="409575" y="5729382"/>
            <a:chExt cx="3685719" cy="534375"/>
          </a:xfrm>
        </p:grpSpPr>
        <p:sp>
          <p:nvSpPr>
            <p:cNvPr id="32" name="Rechteck 45"/>
            <p:cNvSpPr/>
            <p:nvPr/>
          </p:nvSpPr>
          <p:spPr>
            <a:xfrm>
              <a:off x="409575" y="5729382"/>
              <a:ext cx="3305176" cy="534372"/>
            </a:xfrm>
            <a:prstGeom prst="rect">
              <a:avLst/>
            </a:prstGeom>
            <a:solidFill>
              <a:schemeClr val="accent6">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hteck 46"/>
            <p:cNvSpPr/>
            <p:nvPr/>
          </p:nvSpPr>
          <p:spPr>
            <a:xfrm>
              <a:off x="958985" y="5729385"/>
              <a:ext cx="3136309" cy="534372"/>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120" dirty="0">
                  <a:solidFill>
                    <a:prstClr val="white"/>
                  </a:solidFill>
                  <a:latin typeface="Century Gothic" panose="020B0502020202020204" pitchFamily="34" charset="0"/>
                  <a:ea typeface="Verdana" panose="020B0604030504040204" pitchFamily="34" charset="0"/>
                  <a:cs typeface="Verdana" panose="020B0604030504040204" pitchFamily="34" charset="0"/>
                </a:rPr>
                <a:t>Von 34% erneuerbare Stromerzeugung in 2019 hin zu 65 % in 2050 </a:t>
              </a:r>
            </a:p>
            <a:p>
              <a:pPr marL="228600" indent="-228600">
                <a:buFont typeface="+mj-lt"/>
                <a:buAutoNum type="arabicPeriod"/>
                <a:defRPr/>
              </a:pPr>
              <a:endParaRPr lang="de-DE" sz="800" dirty="0">
                <a:solidFill>
                  <a:prstClr val="white"/>
                </a:solidFill>
                <a:latin typeface="Century Gothic" panose="020B0502020202020204" pitchFamily="34" charset="0"/>
                <a:ea typeface="Verdana" panose="020B0604030504040204" pitchFamily="34" charset="0"/>
                <a:cs typeface="Verdana" panose="020B0604030504040204" pitchFamily="34" charset="0"/>
              </a:endParaRPr>
            </a:p>
          </p:txBody>
        </p:sp>
        <p:grpSp>
          <p:nvGrpSpPr>
            <p:cNvPr id="34" name="Gruppieren 47"/>
            <p:cNvGrpSpPr/>
            <p:nvPr/>
          </p:nvGrpSpPr>
          <p:grpSpPr>
            <a:xfrm>
              <a:off x="494857" y="5796667"/>
              <a:ext cx="377313" cy="399802"/>
              <a:chOff x="3197225" y="4052888"/>
              <a:chExt cx="719137" cy="762000"/>
            </a:xfrm>
            <a:solidFill>
              <a:schemeClr val="tx2"/>
            </a:solidFill>
          </p:grpSpPr>
          <p:sp>
            <p:nvSpPr>
              <p:cNvPr id="35"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6"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7"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8"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9"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1"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2"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3"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4"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5"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6"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grpSp>
      </p:grpSp>
      <p:sp>
        <p:nvSpPr>
          <p:cNvPr id="47" name="Inhaltsplatzhalter 5"/>
          <p:cNvSpPr txBox="1">
            <a:spLocks/>
          </p:cNvSpPr>
          <p:nvPr/>
        </p:nvSpPr>
        <p:spPr>
          <a:xfrm>
            <a:off x="404728" y="4696136"/>
            <a:ext cx="4911882" cy="1613184"/>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en-US" sz="1120" b="1" dirty="0">
                <a:solidFill>
                  <a:schemeClr val="tx2"/>
                </a:solidFill>
              </a:rPr>
              <a:t>Key Facts </a:t>
            </a:r>
          </a:p>
          <a:p>
            <a:pPr algn="just">
              <a:spcBef>
                <a:spcPts val="300"/>
              </a:spcBef>
            </a:pPr>
            <a:r>
              <a:rPr lang="de-DE" sz="1120" dirty="0"/>
              <a:t>Trend ist verstärkter Ausbau von Erneuerbaren Energien </a:t>
            </a:r>
          </a:p>
          <a:p>
            <a:pPr algn="just">
              <a:spcBef>
                <a:spcPts val="300"/>
              </a:spcBef>
            </a:pPr>
            <a:r>
              <a:rPr lang="de-DE" sz="1120" dirty="0"/>
              <a:t>Gas/Erdgas als Brückentechnologie</a:t>
            </a:r>
          </a:p>
          <a:p>
            <a:pPr algn="just">
              <a:spcBef>
                <a:spcPts val="300"/>
              </a:spcBef>
            </a:pPr>
            <a:r>
              <a:rPr lang="de-DE" sz="1120" dirty="0"/>
              <a:t>Derzeit größter Anteil der Stromerzeugung in Erneuerbaren Energien in der Wasserkraft mit Trend hin zu Solar- und Windenergie </a:t>
            </a:r>
          </a:p>
          <a:p>
            <a:pPr algn="just">
              <a:spcBef>
                <a:spcPts val="300"/>
              </a:spcBef>
            </a:pPr>
            <a:r>
              <a:rPr lang="de-DE" sz="1120" b="1" dirty="0">
                <a:solidFill>
                  <a:schemeClr val="accent4"/>
                </a:solidFill>
              </a:rPr>
              <a:t>Green Deal</a:t>
            </a:r>
            <a:r>
              <a:rPr lang="de-DE" sz="1120" dirty="0"/>
              <a:t>: Senkung der Netto-Treibhausgasemissionen der EU bis 2030 um mindestens 55% gegenüber 1990 </a:t>
            </a:r>
          </a:p>
          <a:p>
            <a:pPr algn="just">
              <a:spcBef>
                <a:spcPts val="300"/>
              </a:spcBef>
            </a:pPr>
            <a:endParaRPr lang="de-DE" sz="900" dirty="0"/>
          </a:p>
        </p:txBody>
      </p:sp>
    </p:spTree>
    <p:extLst>
      <p:ext uri="{BB962C8B-B14F-4D97-AF65-F5344CB8AC3E}">
        <p14:creationId xmlns:p14="http://schemas.microsoft.com/office/powerpoint/2010/main" val="50777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914096"/>
          </a:xfrm>
        </p:spPr>
        <p:txBody>
          <a:bodyPr/>
          <a:lstStyle/>
          <a:p>
            <a:r>
              <a:rPr lang="en-US" sz="1800" b="0" dirty="0" err="1"/>
              <a:t>Marktübersicht</a:t>
            </a:r>
            <a:r>
              <a:rPr lang="en-US" sz="1800" b="0" dirty="0"/>
              <a:t> und -</a:t>
            </a:r>
            <a:r>
              <a:rPr lang="en-US" sz="1800" b="0" dirty="0" err="1"/>
              <a:t>entwicklung</a:t>
            </a:r>
            <a:r>
              <a:rPr lang="en-US" sz="2400" dirty="0"/>
              <a:t/>
            </a:r>
            <a:br>
              <a:rPr lang="en-US" sz="2400" dirty="0"/>
            </a:br>
            <a:r>
              <a:rPr lang="en-US" sz="2400" dirty="0"/>
              <a:t>Die </a:t>
            </a:r>
            <a:r>
              <a:rPr lang="en-US" sz="2400" dirty="0" err="1"/>
              <a:t>weltweite</a:t>
            </a:r>
            <a:r>
              <a:rPr lang="en-US" sz="2400" dirty="0"/>
              <a:t> </a:t>
            </a:r>
            <a:r>
              <a:rPr lang="en-US" sz="2400" dirty="0" err="1"/>
              <a:t>Stromgewinnung</a:t>
            </a:r>
            <a:r>
              <a:rPr lang="en-US" sz="2400" dirty="0"/>
              <a:t> </a:t>
            </a:r>
            <a:r>
              <a:rPr lang="en-US" sz="2400" dirty="0" err="1"/>
              <a:t>nach</a:t>
            </a:r>
            <a:r>
              <a:rPr lang="en-US" sz="2400" dirty="0"/>
              <a:t> </a:t>
            </a:r>
            <a:r>
              <a:rPr lang="en-US" sz="2400" dirty="0" err="1"/>
              <a:t>Brennstoffen</a:t>
            </a:r>
            <a:r>
              <a:rPr lang="en-US" sz="2400" dirty="0"/>
              <a:t> </a:t>
            </a:r>
            <a:r>
              <a:rPr lang="en-US" b="0" dirty="0"/>
              <a:t/>
            </a:r>
            <a:br>
              <a:rPr lang="en-US" b="0" dirty="0"/>
            </a:br>
            <a:endParaRPr lang="en-US" sz="2400" dirty="0"/>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11</a:t>
            </a:fld>
            <a:endParaRPr lang="de-DE" dirty="0">
              <a:solidFill>
                <a:prstClr val="white"/>
              </a:solidFill>
              <a:latin typeface="Century Gothic" panose="020F0302020204030204"/>
            </a:endParaRPr>
          </a:p>
        </p:txBody>
      </p:sp>
      <p:sp>
        <p:nvSpPr>
          <p:cNvPr id="8" name="TextBox 7"/>
          <p:cNvSpPr txBox="1"/>
          <p:nvPr/>
        </p:nvSpPr>
        <p:spPr>
          <a:xfrm>
            <a:off x="409575" y="4777637"/>
            <a:ext cx="3362076" cy="107722"/>
          </a:xfrm>
          <a:prstGeom prst="rect">
            <a:avLst/>
          </a:prstGeom>
        </p:spPr>
        <p:txBody>
          <a:bodyPr vert="horz" wrap="square" lIns="0" tIns="0" rIns="0" bIns="0" rtlCol="0" anchor="t">
            <a:spAutoFit/>
          </a:bodyPr>
          <a:lstStyle/>
          <a:p>
            <a:r>
              <a:rPr lang="en-US" sz="700" dirty="0">
                <a:latin typeface="+mj-lt"/>
                <a:ea typeface="Verdana" panose="020B0604030504040204" pitchFamily="34" charset="0"/>
                <a:cs typeface="Verdana" panose="020B0604030504040204" pitchFamily="34" charset="0"/>
              </a:rPr>
              <a:t>Sources: </a:t>
            </a:r>
            <a:r>
              <a:rPr lang="de-DE" sz="700" dirty="0">
                <a:latin typeface="+mj-lt"/>
                <a:ea typeface="Verdana" panose="020B0604030504040204" pitchFamily="34" charset="0"/>
                <a:cs typeface="Verdana" panose="020B0604030504040204" pitchFamily="34" charset="0"/>
              </a:rPr>
              <a:t>https://www.iea.org/reports/world-energy-balances-overview/world</a:t>
            </a:r>
          </a:p>
        </p:txBody>
      </p:sp>
      <p:sp>
        <p:nvSpPr>
          <p:cNvPr id="16" name="Inhaltsplatzhalter 5"/>
          <p:cNvSpPr txBox="1">
            <a:spLocks/>
          </p:cNvSpPr>
          <p:nvPr/>
        </p:nvSpPr>
        <p:spPr>
          <a:xfrm>
            <a:off x="4448944" y="1390086"/>
            <a:ext cx="4464000" cy="4199155"/>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en-US" sz="1120" b="1" dirty="0">
                <a:solidFill>
                  <a:schemeClr val="tx2"/>
                </a:solidFill>
              </a:rPr>
              <a:t>Key Facts </a:t>
            </a:r>
          </a:p>
          <a:p>
            <a:pPr algn="just">
              <a:spcBef>
                <a:spcPts val="300"/>
              </a:spcBef>
            </a:pPr>
            <a:r>
              <a:rPr lang="de-DE" sz="1120" dirty="0"/>
              <a:t>Der Anteil der Kohle an der Stromerzeugung schwankte seit Mitte der 2000er Jahre um die 40 %, bevor er 2015 mit dem starken Wachstum der erneuerbaren Energien zu sinken begann. </a:t>
            </a:r>
          </a:p>
          <a:p>
            <a:pPr algn="just">
              <a:spcBef>
                <a:spcPts val="300"/>
              </a:spcBef>
            </a:pPr>
            <a:r>
              <a:rPr lang="de-DE" sz="1120" dirty="0"/>
              <a:t>2013 Erneuerbare Energie bei der Stromerzeugung erstmals vor der des Erdgases</a:t>
            </a:r>
          </a:p>
          <a:p>
            <a:pPr algn="just">
              <a:spcBef>
                <a:spcPts val="300"/>
              </a:spcBef>
            </a:pPr>
            <a:r>
              <a:rPr lang="de-DE" sz="1120" dirty="0"/>
              <a:t> Seit 2011 stagniert die Energiegewinnung aus Kernenergie </a:t>
            </a:r>
          </a:p>
          <a:p>
            <a:pPr marL="0" indent="0" algn="just">
              <a:spcBef>
                <a:spcPts val="300"/>
              </a:spcBef>
              <a:buNone/>
            </a:pPr>
            <a:endParaRPr lang="de-DE" sz="1120" dirty="0"/>
          </a:p>
          <a:p>
            <a:pPr marL="0" indent="0" algn="just">
              <a:spcBef>
                <a:spcPts val="300"/>
              </a:spcBef>
              <a:buNone/>
            </a:pPr>
            <a:r>
              <a:rPr lang="de-DE" sz="1120" b="1" dirty="0">
                <a:solidFill>
                  <a:schemeClr val="tx2"/>
                </a:solidFill>
              </a:rPr>
              <a:t>Erneuerbare Energie als Stromquelle </a:t>
            </a:r>
            <a:r>
              <a:rPr lang="de-DE" sz="1120" b="1" dirty="0" smtClean="0">
                <a:solidFill>
                  <a:schemeClr val="tx2"/>
                </a:solidFill>
              </a:rPr>
              <a:t>weltweit</a:t>
            </a:r>
            <a:endParaRPr lang="de-DE" sz="1120" b="1" dirty="0">
              <a:solidFill>
                <a:schemeClr val="tx2"/>
              </a:solidFill>
            </a:endParaRPr>
          </a:p>
          <a:p>
            <a:pPr algn="just">
              <a:spcBef>
                <a:spcPts val="300"/>
              </a:spcBef>
            </a:pPr>
            <a:r>
              <a:rPr lang="de-DE" sz="1120" dirty="0"/>
              <a:t>2015: 23,10% aus Erneuerbare Energie</a:t>
            </a:r>
          </a:p>
          <a:p>
            <a:pPr algn="just">
              <a:spcBef>
                <a:spcPts val="300"/>
              </a:spcBef>
            </a:pPr>
            <a:r>
              <a:rPr lang="de-DE" sz="1120" dirty="0"/>
              <a:t>2019: 26,49% aus Erneuerbare Energie</a:t>
            </a:r>
          </a:p>
          <a:p>
            <a:pPr marL="0" indent="0" algn="just">
              <a:spcBef>
                <a:spcPts val="300"/>
              </a:spcBef>
              <a:buNone/>
            </a:pPr>
            <a:endParaRPr lang="de-DE" sz="1120" dirty="0"/>
          </a:p>
          <a:p>
            <a:pPr marL="0" indent="0" algn="just">
              <a:spcBef>
                <a:spcPts val="300"/>
              </a:spcBef>
              <a:buNone/>
            </a:pPr>
            <a:r>
              <a:rPr lang="de-DE" sz="1120" b="1" dirty="0">
                <a:solidFill>
                  <a:schemeClr val="tx2"/>
                </a:solidFill>
              </a:rPr>
              <a:t>Entwicklung der Energieproduktion</a:t>
            </a:r>
          </a:p>
          <a:p>
            <a:pPr algn="just">
              <a:spcBef>
                <a:spcPts val="300"/>
              </a:spcBef>
            </a:pPr>
            <a:r>
              <a:rPr lang="de-DE" sz="1120" dirty="0" smtClean="0"/>
              <a:t>Erdgas </a:t>
            </a:r>
            <a:r>
              <a:rPr lang="de-DE" sz="1120" dirty="0"/>
              <a:t>und Kohle: Anstieg in 2019 um +4% und +2% </a:t>
            </a:r>
          </a:p>
          <a:p>
            <a:pPr algn="just">
              <a:spcBef>
                <a:spcPts val="300"/>
              </a:spcBef>
            </a:pPr>
            <a:r>
              <a:rPr lang="de-DE" sz="1120" dirty="0"/>
              <a:t>Erneuerbare Energien: Anstieg in 2019 für Solar um 14% und Wind 12% (Wasserkraft stagniert) </a:t>
            </a:r>
          </a:p>
          <a:p>
            <a:pPr algn="just">
              <a:spcBef>
                <a:spcPts val="300"/>
              </a:spcBef>
            </a:pPr>
            <a:r>
              <a:rPr lang="de-DE" sz="1120" dirty="0"/>
              <a:t>Öl: stagniert </a:t>
            </a:r>
          </a:p>
          <a:p>
            <a:pPr marL="0" indent="0" algn="just">
              <a:spcBef>
                <a:spcPts val="300"/>
              </a:spcBef>
              <a:buNone/>
            </a:pPr>
            <a:endParaRPr lang="de-DE" sz="1120" dirty="0"/>
          </a:p>
          <a:p>
            <a:pPr marL="0" indent="0" algn="just">
              <a:spcBef>
                <a:spcPts val="300"/>
              </a:spcBef>
              <a:buNone/>
            </a:pPr>
            <a:endParaRPr lang="de-DE" sz="900" dirty="0"/>
          </a:p>
          <a:p>
            <a:pPr marL="0" indent="0" algn="just">
              <a:spcBef>
                <a:spcPts val="300"/>
              </a:spcBef>
              <a:buNone/>
            </a:pPr>
            <a:endParaRPr lang="de-DE" sz="900" b="1" dirty="0">
              <a:solidFill>
                <a:schemeClr val="tx2"/>
              </a:solidFill>
            </a:endParaRPr>
          </a:p>
        </p:txBody>
      </p:sp>
      <p:graphicFrame>
        <p:nvGraphicFramePr>
          <p:cNvPr id="10" name="Chart 9"/>
          <p:cNvGraphicFramePr/>
          <p:nvPr>
            <p:extLst>
              <p:ext uri="{D42A27DB-BD31-4B8C-83A1-F6EECF244321}">
                <p14:modId xmlns:p14="http://schemas.microsoft.com/office/powerpoint/2010/main" val="3372523929"/>
              </p:ext>
            </p:extLst>
          </p:nvPr>
        </p:nvGraphicFramePr>
        <p:xfrm>
          <a:off x="526292" y="1412777"/>
          <a:ext cx="3706628" cy="3256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011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914096"/>
          </a:xfrm>
        </p:spPr>
        <p:txBody>
          <a:bodyPr/>
          <a:lstStyle/>
          <a:p>
            <a:r>
              <a:rPr lang="en-US" sz="1800" b="0" dirty="0" err="1"/>
              <a:t>Marktübersicht</a:t>
            </a:r>
            <a:r>
              <a:rPr lang="en-US" sz="1800" b="0" dirty="0"/>
              <a:t> und -</a:t>
            </a:r>
            <a:r>
              <a:rPr lang="en-US" sz="1800" b="0" dirty="0" err="1"/>
              <a:t>entwicklung</a:t>
            </a:r>
            <a:r>
              <a:rPr lang="en-US" sz="2400" dirty="0"/>
              <a:t/>
            </a:r>
            <a:br>
              <a:rPr lang="en-US" sz="2400" dirty="0"/>
            </a:br>
            <a:r>
              <a:rPr lang="en-US" sz="2400" dirty="0"/>
              <a:t>Die </a:t>
            </a:r>
            <a:r>
              <a:rPr lang="en-US" sz="2400" dirty="0" err="1"/>
              <a:t>Entwicklung</a:t>
            </a:r>
            <a:r>
              <a:rPr lang="en-US" sz="2400" dirty="0"/>
              <a:t> </a:t>
            </a:r>
            <a:r>
              <a:rPr lang="en-US" sz="2400" dirty="0" err="1"/>
              <a:t>erneuerbarer</a:t>
            </a:r>
            <a:r>
              <a:rPr lang="en-US" sz="2400" dirty="0"/>
              <a:t> </a:t>
            </a:r>
            <a:r>
              <a:rPr lang="en-US" sz="2400" dirty="0" err="1"/>
              <a:t>Energiequellen</a:t>
            </a:r>
            <a:r>
              <a:rPr lang="en-US" sz="2400" dirty="0"/>
              <a:t> in Deutschland </a:t>
            </a:r>
            <a:r>
              <a:rPr lang="en-US" b="0" dirty="0"/>
              <a:t/>
            </a:r>
            <a:br>
              <a:rPr lang="en-US" b="0" dirty="0"/>
            </a:br>
            <a:endParaRPr lang="en-US" sz="2400" dirty="0"/>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12</a:t>
            </a:fld>
            <a:endParaRPr lang="de-DE" dirty="0">
              <a:solidFill>
                <a:prstClr val="white"/>
              </a:solidFill>
              <a:latin typeface="Century Gothic" panose="020F0302020204030204"/>
            </a:endParaRPr>
          </a:p>
        </p:txBody>
      </p:sp>
      <p:sp>
        <p:nvSpPr>
          <p:cNvPr id="8" name="TextBox 7"/>
          <p:cNvSpPr txBox="1"/>
          <p:nvPr/>
        </p:nvSpPr>
        <p:spPr>
          <a:xfrm>
            <a:off x="114760" y="4807373"/>
            <a:ext cx="4226172" cy="215444"/>
          </a:xfrm>
          <a:prstGeom prst="rect">
            <a:avLst/>
          </a:prstGeom>
        </p:spPr>
        <p:txBody>
          <a:bodyPr vert="horz" wrap="square" lIns="0" tIns="0" rIns="0" bIns="0" rtlCol="0" anchor="t">
            <a:spAutoFit/>
          </a:bodyPr>
          <a:lstStyle/>
          <a:p>
            <a:r>
              <a:rPr lang="en-US" sz="700" dirty="0">
                <a:latin typeface="+mj-lt"/>
                <a:ea typeface="Verdana" panose="020B0604030504040204" pitchFamily="34" charset="0"/>
                <a:cs typeface="Verdana" panose="020B0604030504040204" pitchFamily="34" charset="0"/>
              </a:rPr>
              <a:t>Sources: </a:t>
            </a:r>
            <a:r>
              <a:rPr lang="de-DE" sz="700" dirty="0">
                <a:latin typeface="+mj-lt"/>
                <a:ea typeface="Verdana" panose="020B0604030504040204" pitchFamily="34" charset="0"/>
                <a:cs typeface="Verdana" panose="020B0604030504040204" pitchFamily="34" charset="0"/>
              </a:rPr>
              <a:t>https://www.ise.fraunhofer.de/de/presse-und-medien/news/2020/nettostromerzeugung-in-deutschland-2021-erneuerbare-energien-erstmals-ueber-50-prozent.html</a:t>
            </a:r>
          </a:p>
        </p:txBody>
      </p:sp>
      <p:sp>
        <p:nvSpPr>
          <p:cNvPr id="16" name="Inhaltsplatzhalter 5"/>
          <p:cNvSpPr txBox="1">
            <a:spLocks/>
          </p:cNvSpPr>
          <p:nvPr/>
        </p:nvSpPr>
        <p:spPr>
          <a:xfrm>
            <a:off x="4448944" y="1390086"/>
            <a:ext cx="4464000" cy="4199155"/>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en-US" sz="1120" b="1" dirty="0">
                <a:solidFill>
                  <a:schemeClr val="tx2"/>
                </a:solidFill>
              </a:rPr>
              <a:t>Key Facts </a:t>
            </a:r>
          </a:p>
          <a:p>
            <a:pPr algn="just">
              <a:spcBef>
                <a:spcPts val="300"/>
              </a:spcBef>
            </a:pPr>
            <a:r>
              <a:rPr lang="de-DE" sz="1120" b="1" dirty="0">
                <a:solidFill>
                  <a:schemeClr val="accent4"/>
                </a:solidFill>
              </a:rPr>
              <a:t>251 Mrd. kWh </a:t>
            </a:r>
            <a:r>
              <a:rPr lang="de-DE" sz="1120" dirty="0"/>
              <a:t>Strom aus Erneuerbaren Energien in 2020</a:t>
            </a:r>
          </a:p>
          <a:p>
            <a:pPr algn="just">
              <a:spcBef>
                <a:spcPts val="300"/>
              </a:spcBef>
            </a:pPr>
            <a:r>
              <a:rPr lang="de-DE" sz="1120" dirty="0"/>
              <a:t>45,5% des Stromverbrauchs gedeckt durch Erneuerbare Energien </a:t>
            </a:r>
          </a:p>
          <a:p>
            <a:pPr algn="just">
              <a:spcBef>
                <a:spcPts val="300"/>
              </a:spcBef>
            </a:pPr>
            <a:r>
              <a:rPr lang="de-DE" sz="1120" dirty="0"/>
              <a:t>&gt;50% des Stromverbrauchs aus der </a:t>
            </a:r>
            <a:r>
              <a:rPr lang="de-DE" sz="1120" b="1" dirty="0">
                <a:solidFill>
                  <a:schemeClr val="accent4"/>
                </a:solidFill>
              </a:rPr>
              <a:t>Windenergie</a:t>
            </a:r>
            <a:r>
              <a:rPr lang="de-DE" sz="1120" dirty="0"/>
              <a:t> </a:t>
            </a:r>
          </a:p>
          <a:p>
            <a:pPr algn="just">
              <a:spcBef>
                <a:spcPts val="300"/>
              </a:spcBef>
            </a:pPr>
            <a:r>
              <a:rPr lang="de-DE" sz="1120" dirty="0"/>
              <a:t>Ziel ist der Ausbau der Windenergie und Photovoltaik </a:t>
            </a:r>
          </a:p>
          <a:p>
            <a:pPr algn="just">
              <a:spcBef>
                <a:spcPts val="300"/>
              </a:spcBef>
            </a:pPr>
            <a:r>
              <a:rPr lang="de-DE" sz="1120" dirty="0"/>
              <a:t>Begrenztes Potenzial bei Wasserkraft, Bioenergie und Geothermie als Alternative zu wetterabhängigen Energiequellen</a:t>
            </a:r>
          </a:p>
          <a:p>
            <a:pPr algn="just">
              <a:spcBef>
                <a:spcPts val="300"/>
              </a:spcBef>
            </a:pPr>
            <a:r>
              <a:rPr lang="de-DE" sz="1120" dirty="0"/>
              <a:t>Quantitative Ausbauziele durch Förderung verschiedener Technologien mit dem EEG erfolgreich </a:t>
            </a:r>
          </a:p>
          <a:p>
            <a:pPr algn="just">
              <a:spcBef>
                <a:spcPts val="300"/>
              </a:spcBef>
            </a:pPr>
            <a:endParaRPr lang="de-DE" sz="1120" dirty="0"/>
          </a:p>
          <a:p>
            <a:pPr marL="0" indent="0" algn="just">
              <a:spcBef>
                <a:spcPts val="300"/>
              </a:spcBef>
              <a:buNone/>
            </a:pPr>
            <a:r>
              <a:rPr lang="de-DE" sz="1120" b="1" dirty="0">
                <a:solidFill>
                  <a:schemeClr val="tx2"/>
                </a:solidFill>
              </a:rPr>
              <a:t>Erneuerbare Energie als Stromquelle in Deutschland </a:t>
            </a:r>
          </a:p>
          <a:p>
            <a:pPr algn="just">
              <a:spcBef>
                <a:spcPts val="300"/>
              </a:spcBef>
            </a:pPr>
            <a:r>
              <a:rPr lang="de-DE" sz="1120" dirty="0"/>
              <a:t>2015: 29% aus Erneuerbare Energie (187,3 Mrd. kWh) </a:t>
            </a:r>
          </a:p>
          <a:p>
            <a:pPr algn="just">
              <a:spcBef>
                <a:spcPts val="300"/>
              </a:spcBef>
            </a:pPr>
            <a:r>
              <a:rPr lang="de-DE" sz="1120" dirty="0"/>
              <a:t>2020: 44% aus Erneuerbare Energie (251 Mrd. kWh) </a:t>
            </a:r>
          </a:p>
          <a:p>
            <a:pPr algn="just">
              <a:spcBef>
                <a:spcPts val="300"/>
              </a:spcBef>
            </a:pPr>
            <a:endParaRPr lang="de-DE" sz="1120" dirty="0"/>
          </a:p>
          <a:p>
            <a:pPr marL="0" indent="0" algn="just">
              <a:spcBef>
                <a:spcPts val="300"/>
              </a:spcBef>
              <a:buNone/>
            </a:pPr>
            <a:r>
              <a:rPr lang="de-DE" sz="1120" b="1" dirty="0">
                <a:solidFill>
                  <a:schemeClr val="tx2"/>
                </a:solidFill>
              </a:rPr>
              <a:t>Erneuerbare Energie im Verkehrssektor </a:t>
            </a:r>
          </a:p>
          <a:p>
            <a:pPr algn="just">
              <a:spcBef>
                <a:spcPts val="300"/>
              </a:spcBef>
            </a:pPr>
            <a:r>
              <a:rPr lang="de-DE" sz="1120" dirty="0"/>
              <a:t>Geringste energetische Anteil an Erneuerbaren Energiequellen </a:t>
            </a:r>
          </a:p>
          <a:p>
            <a:pPr algn="just">
              <a:spcBef>
                <a:spcPts val="300"/>
              </a:spcBef>
            </a:pPr>
            <a:r>
              <a:rPr lang="de-DE" sz="1120" dirty="0"/>
              <a:t>Stromverbrauch im Schienen- und Straßenverkehr 7,5% in 2020 </a:t>
            </a:r>
          </a:p>
          <a:p>
            <a:pPr algn="just">
              <a:spcBef>
                <a:spcPts val="300"/>
              </a:spcBef>
            </a:pPr>
            <a:r>
              <a:rPr lang="de-DE" sz="1120" dirty="0"/>
              <a:t>Treibhausgas-Minderungsquote in 2020 von 4 auf 6% erhöht führt zu erhöhtem Absatz von Biokraftstoffen </a:t>
            </a:r>
          </a:p>
          <a:p>
            <a:pPr marL="0" indent="0" algn="just">
              <a:spcBef>
                <a:spcPts val="300"/>
              </a:spcBef>
              <a:buNone/>
            </a:pPr>
            <a:endParaRPr lang="de-DE" sz="900" dirty="0"/>
          </a:p>
          <a:p>
            <a:pPr marL="0" indent="0" algn="just">
              <a:spcBef>
                <a:spcPts val="300"/>
              </a:spcBef>
              <a:buNone/>
            </a:pPr>
            <a:endParaRPr lang="de-DE" sz="900" b="1" dirty="0">
              <a:solidFill>
                <a:schemeClr val="tx2"/>
              </a:solidFill>
            </a:endParaRPr>
          </a:p>
        </p:txBody>
      </p:sp>
      <p:graphicFrame>
        <p:nvGraphicFramePr>
          <p:cNvPr id="10" name="Chart 9"/>
          <p:cNvGraphicFramePr/>
          <p:nvPr>
            <p:extLst>
              <p:ext uri="{D42A27DB-BD31-4B8C-83A1-F6EECF244321}">
                <p14:modId xmlns:p14="http://schemas.microsoft.com/office/powerpoint/2010/main" val="731568882"/>
              </p:ext>
            </p:extLst>
          </p:nvPr>
        </p:nvGraphicFramePr>
        <p:xfrm>
          <a:off x="526292" y="1412777"/>
          <a:ext cx="3706628" cy="3256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8446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914096"/>
          </a:xfrm>
        </p:spPr>
        <p:txBody>
          <a:bodyPr/>
          <a:lstStyle/>
          <a:p>
            <a:r>
              <a:rPr lang="en-US" sz="1800" b="0" dirty="0" err="1"/>
              <a:t>Marktübersicht</a:t>
            </a:r>
            <a:r>
              <a:rPr lang="en-US" sz="1800" b="0" dirty="0"/>
              <a:t> und -</a:t>
            </a:r>
            <a:r>
              <a:rPr lang="en-US" sz="1800" b="0" dirty="0" err="1"/>
              <a:t>entwicklung</a:t>
            </a:r>
            <a:r>
              <a:rPr lang="en-US" sz="2400" dirty="0"/>
              <a:t/>
            </a:r>
            <a:br>
              <a:rPr lang="en-US" sz="2400" dirty="0"/>
            </a:br>
            <a:r>
              <a:rPr lang="en-US" sz="2400" dirty="0"/>
              <a:t>Die </a:t>
            </a:r>
            <a:r>
              <a:rPr lang="en-US" sz="2400" dirty="0" err="1"/>
              <a:t>Entwicklung</a:t>
            </a:r>
            <a:r>
              <a:rPr lang="en-US" sz="2400" dirty="0"/>
              <a:t> </a:t>
            </a:r>
            <a:r>
              <a:rPr lang="en-US" sz="2400" dirty="0" err="1"/>
              <a:t>erneuerbarer</a:t>
            </a:r>
            <a:r>
              <a:rPr lang="en-US" sz="2400" dirty="0"/>
              <a:t> </a:t>
            </a:r>
            <a:r>
              <a:rPr lang="en-US" sz="2400" dirty="0" err="1"/>
              <a:t>Energiequellen</a:t>
            </a:r>
            <a:r>
              <a:rPr lang="en-US" sz="2400" dirty="0"/>
              <a:t> in Deutschland </a:t>
            </a:r>
            <a:r>
              <a:rPr lang="en-US" b="0" dirty="0"/>
              <a:t/>
            </a:r>
            <a:br>
              <a:rPr lang="en-US" b="0" dirty="0"/>
            </a:br>
            <a:endParaRPr lang="en-US" sz="2400" dirty="0"/>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13</a:t>
            </a:fld>
            <a:endParaRPr lang="de-DE" dirty="0">
              <a:solidFill>
                <a:prstClr val="white"/>
              </a:solidFill>
              <a:latin typeface="Century Gothic" panose="020F0302020204030204"/>
            </a:endParaRPr>
          </a:p>
        </p:txBody>
      </p:sp>
      <p:sp>
        <p:nvSpPr>
          <p:cNvPr id="8" name="TextBox 7"/>
          <p:cNvSpPr txBox="1"/>
          <p:nvPr/>
        </p:nvSpPr>
        <p:spPr>
          <a:xfrm>
            <a:off x="272480" y="4386013"/>
            <a:ext cx="3888432" cy="215444"/>
          </a:xfrm>
          <a:prstGeom prst="rect">
            <a:avLst/>
          </a:prstGeom>
        </p:spPr>
        <p:txBody>
          <a:bodyPr vert="horz" wrap="square" lIns="0" tIns="0" rIns="0" bIns="0" rtlCol="0" anchor="t">
            <a:spAutoFit/>
          </a:bodyPr>
          <a:lstStyle/>
          <a:p>
            <a:r>
              <a:rPr lang="en-US" sz="700" dirty="0">
                <a:latin typeface="+mj-lt"/>
                <a:ea typeface="Verdana" panose="020B0604030504040204" pitchFamily="34" charset="0"/>
                <a:cs typeface="Verdana" panose="020B0604030504040204" pitchFamily="34" charset="0"/>
              </a:rPr>
              <a:t>Sources: </a:t>
            </a:r>
            <a:r>
              <a:rPr lang="de-DE" sz="700" dirty="0">
                <a:latin typeface="+mj-lt"/>
                <a:ea typeface="Verdana" panose="020B0604030504040204" pitchFamily="34" charset="0"/>
                <a:cs typeface="Verdana" panose="020B0604030504040204" pitchFamily="34" charset="0"/>
              </a:rPr>
              <a:t>https://www.unendlich-viel-energie.de/mediathek/grafiken/entwicklung-der-stromerzeugung-aus-erneuerbaren-energien</a:t>
            </a:r>
          </a:p>
        </p:txBody>
      </p:sp>
      <p:sp>
        <p:nvSpPr>
          <p:cNvPr id="16" name="Inhaltsplatzhalter 5"/>
          <p:cNvSpPr txBox="1">
            <a:spLocks/>
          </p:cNvSpPr>
          <p:nvPr/>
        </p:nvSpPr>
        <p:spPr>
          <a:xfrm>
            <a:off x="4448944" y="1050792"/>
            <a:ext cx="4464000" cy="5258529"/>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tx2"/>
                </a:solidFill>
              </a:rPr>
              <a:t>Die wichtigsten Erneuerbaren Energiequellen auf einen Blick </a:t>
            </a:r>
            <a:endParaRPr lang="de-DE" sz="1120" dirty="0"/>
          </a:p>
          <a:p>
            <a:pPr marL="228600" indent="-228600" algn="just">
              <a:spcBef>
                <a:spcPts val="300"/>
              </a:spcBef>
              <a:buAutoNum type="arabicParenBoth"/>
            </a:pPr>
            <a:r>
              <a:rPr lang="de-DE" sz="1120" b="1" dirty="0">
                <a:solidFill>
                  <a:schemeClr val="bg2"/>
                </a:solidFill>
              </a:rPr>
              <a:t>Windenergie</a:t>
            </a:r>
          </a:p>
          <a:p>
            <a:pPr lvl="1" algn="just">
              <a:spcBef>
                <a:spcPts val="300"/>
              </a:spcBef>
            </a:pPr>
            <a:r>
              <a:rPr lang="de-DE" sz="900" dirty="0"/>
              <a:t>Tragende Rolle beim Ausbau der Erneuerbaren Energien </a:t>
            </a:r>
          </a:p>
          <a:p>
            <a:pPr lvl="1" algn="just">
              <a:spcBef>
                <a:spcPts val="300"/>
              </a:spcBef>
            </a:pPr>
            <a:r>
              <a:rPr lang="de-DE" sz="900" dirty="0"/>
              <a:t>2020: Erzeugung von 103,7 </a:t>
            </a:r>
            <a:r>
              <a:rPr lang="de-DE" sz="900" dirty="0" err="1"/>
              <a:t>TWh</a:t>
            </a:r>
            <a:r>
              <a:rPr lang="de-DE" sz="900" dirty="0"/>
              <a:t> (Land) und 27,3 </a:t>
            </a:r>
            <a:r>
              <a:rPr lang="de-DE" sz="900" dirty="0" err="1"/>
              <a:t>TWh</a:t>
            </a:r>
            <a:r>
              <a:rPr lang="de-DE" sz="900" dirty="0"/>
              <a:t> (See) </a:t>
            </a:r>
          </a:p>
          <a:p>
            <a:pPr lvl="1" algn="just">
              <a:spcBef>
                <a:spcPts val="300"/>
              </a:spcBef>
            </a:pPr>
            <a:r>
              <a:rPr lang="de-DE" sz="900" dirty="0"/>
              <a:t>Maßnahmen zur Förderung: </a:t>
            </a:r>
          </a:p>
          <a:p>
            <a:pPr marL="600066" lvl="1" indent="-228600" algn="just">
              <a:spcBef>
                <a:spcPts val="300"/>
              </a:spcBef>
              <a:buAutoNum type="alphaLcParenR"/>
            </a:pPr>
            <a:r>
              <a:rPr lang="de-DE" sz="900" dirty="0"/>
              <a:t>EEG 2021: Regelung über finanzielle Beteiligung von Kommunen </a:t>
            </a:r>
          </a:p>
          <a:p>
            <a:pPr marL="600066" lvl="1" indent="-228600" algn="just">
              <a:spcBef>
                <a:spcPts val="300"/>
              </a:spcBef>
              <a:buAutoNum type="alphaLcParenR"/>
            </a:pPr>
            <a:r>
              <a:rPr lang="de-DE" sz="900" dirty="0"/>
              <a:t>Investitionsbeschleunigungsgesetz </a:t>
            </a:r>
          </a:p>
          <a:p>
            <a:pPr marL="600066" lvl="1" indent="-228600" algn="just">
              <a:spcBef>
                <a:spcPts val="300"/>
              </a:spcBef>
              <a:buAutoNum type="alphaLcParenR"/>
            </a:pPr>
            <a:r>
              <a:rPr lang="de-DE" sz="900" dirty="0"/>
              <a:t>Bundesimmissionsschutzgesetz zur Erleichterung von </a:t>
            </a:r>
            <a:r>
              <a:rPr lang="de-DE" sz="900" dirty="0" err="1"/>
              <a:t>Repowering</a:t>
            </a:r>
            <a:r>
              <a:rPr lang="de-DE" sz="900" dirty="0"/>
              <a:t>-Vorhaben </a:t>
            </a:r>
          </a:p>
          <a:p>
            <a:pPr marL="228600" indent="-228600" algn="just">
              <a:spcBef>
                <a:spcPts val="300"/>
              </a:spcBef>
              <a:buFont typeface="+mj-lt"/>
              <a:buAutoNum type="arabicParenBoth"/>
            </a:pPr>
            <a:r>
              <a:rPr lang="de-DE" sz="1120" b="1" dirty="0">
                <a:solidFill>
                  <a:schemeClr val="bg2"/>
                </a:solidFill>
              </a:rPr>
              <a:t>Photovoltaik </a:t>
            </a:r>
          </a:p>
          <a:p>
            <a:pPr lvl="1" algn="just">
              <a:spcBef>
                <a:spcPts val="300"/>
              </a:spcBef>
            </a:pPr>
            <a:r>
              <a:rPr lang="de-DE" sz="900" dirty="0"/>
              <a:t>Solaranlagen als </a:t>
            </a:r>
            <a:r>
              <a:rPr lang="de-DE" sz="900" b="1" dirty="0">
                <a:solidFill>
                  <a:schemeClr val="accent4"/>
                </a:solidFill>
              </a:rPr>
              <a:t>günstigste Erneuerbare-Energie-Technologien </a:t>
            </a:r>
          </a:p>
          <a:p>
            <a:pPr lvl="1" algn="just">
              <a:spcBef>
                <a:spcPts val="300"/>
              </a:spcBef>
            </a:pPr>
            <a:r>
              <a:rPr lang="de-DE" sz="900" dirty="0"/>
              <a:t>Ende 2021 knapp 2 Mio. Photovoltaikanlagen (2020: 51,4 </a:t>
            </a:r>
            <a:r>
              <a:rPr lang="de-DE" sz="900" dirty="0" err="1"/>
              <a:t>TWh</a:t>
            </a:r>
            <a:r>
              <a:rPr lang="de-DE" sz="900" dirty="0"/>
              <a:t>) mit Wachstum von +10 % zu 2019 (+31% zu 2015 )</a:t>
            </a:r>
          </a:p>
          <a:p>
            <a:pPr lvl="1" algn="just">
              <a:spcBef>
                <a:spcPts val="300"/>
              </a:spcBef>
            </a:pPr>
            <a:r>
              <a:rPr lang="de-DE" sz="900" dirty="0"/>
              <a:t>Storm- und Wärmeerzeugung (Trinkwasser und Industrie) </a:t>
            </a:r>
          </a:p>
          <a:p>
            <a:pPr lvl="1" algn="just">
              <a:spcBef>
                <a:spcPts val="300"/>
              </a:spcBef>
            </a:pPr>
            <a:r>
              <a:rPr lang="de-DE" sz="900" dirty="0"/>
              <a:t>Leistung in 2020 mit 4.807 MW um 25% über 2019 (3.756 MW) </a:t>
            </a:r>
          </a:p>
          <a:p>
            <a:pPr marL="228600" indent="-228600" algn="just">
              <a:spcBef>
                <a:spcPts val="300"/>
              </a:spcBef>
              <a:buAutoNum type="arabicParenBoth"/>
            </a:pPr>
            <a:r>
              <a:rPr lang="de-DE" sz="1120" b="1" dirty="0">
                <a:solidFill>
                  <a:schemeClr val="bg2"/>
                </a:solidFill>
              </a:rPr>
              <a:t>Wasserkraft </a:t>
            </a:r>
          </a:p>
          <a:p>
            <a:pPr lvl="1" algn="just">
              <a:spcBef>
                <a:spcPts val="300"/>
              </a:spcBef>
            </a:pPr>
            <a:r>
              <a:rPr lang="de-DE" sz="900" dirty="0"/>
              <a:t>Studien besagen, dass in Deutschland das </a:t>
            </a:r>
            <a:r>
              <a:rPr lang="de-DE" sz="900" b="1" dirty="0">
                <a:solidFill>
                  <a:schemeClr val="accent4"/>
                </a:solidFill>
              </a:rPr>
              <a:t>nutzbare Potenzial weitestgehend ausgeschöpft </a:t>
            </a:r>
            <a:r>
              <a:rPr lang="de-DE" sz="900" dirty="0"/>
              <a:t>ist </a:t>
            </a:r>
          </a:p>
          <a:p>
            <a:pPr lvl="1" algn="just">
              <a:spcBef>
                <a:spcPts val="300"/>
              </a:spcBef>
            </a:pPr>
            <a:r>
              <a:rPr lang="de-DE" sz="900" dirty="0"/>
              <a:t>In 2020 mit 18,3 Mrd. kWh unter dem Vorjahreswert von 19,7 Mrd. kWh</a:t>
            </a:r>
          </a:p>
          <a:p>
            <a:pPr lvl="1" algn="just">
              <a:spcBef>
                <a:spcPts val="300"/>
              </a:spcBef>
            </a:pPr>
            <a:r>
              <a:rPr lang="de-DE" sz="900" dirty="0"/>
              <a:t>Einspeisung weist konstante Werte von max. 20 Mrd. kWh auf </a:t>
            </a:r>
          </a:p>
          <a:p>
            <a:pPr marL="228600" indent="-228600" algn="just">
              <a:spcBef>
                <a:spcPts val="300"/>
              </a:spcBef>
              <a:buAutoNum type="arabicParenBoth"/>
            </a:pPr>
            <a:r>
              <a:rPr lang="de-DE" sz="1120" b="1" dirty="0">
                <a:solidFill>
                  <a:schemeClr val="bg2"/>
                </a:solidFill>
              </a:rPr>
              <a:t>Biomasse </a:t>
            </a:r>
          </a:p>
          <a:p>
            <a:pPr lvl="1" algn="just">
              <a:spcBef>
                <a:spcPts val="300"/>
              </a:spcBef>
            </a:pPr>
            <a:r>
              <a:rPr lang="de-DE" sz="900" dirty="0"/>
              <a:t>2020: Erzeugung von 50,6 Mrd. kWh (2019: 50,1 kWh) </a:t>
            </a:r>
          </a:p>
          <a:p>
            <a:pPr lvl="1" algn="just">
              <a:spcBef>
                <a:spcPts val="300"/>
              </a:spcBef>
            </a:pPr>
            <a:r>
              <a:rPr lang="de-DE" sz="900" dirty="0"/>
              <a:t>Die Stromerzeugung teilt sich wie folgt auf: </a:t>
            </a:r>
          </a:p>
          <a:p>
            <a:pPr marL="971531" lvl="2" indent="-228600" algn="just">
              <a:spcBef>
                <a:spcPts val="300"/>
              </a:spcBef>
              <a:buAutoNum type="alphaLcParenR"/>
            </a:pPr>
            <a:r>
              <a:rPr lang="de-DE" sz="900" dirty="0"/>
              <a:t>Biogas 28,8 Mrd. kWh</a:t>
            </a:r>
          </a:p>
          <a:p>
            <a:pPr marL="971531" lvl="2" indent="-228600" algn="just">
              <a:spcBef>
                <a:spcPts val="300"/>
              </a:spcBef>
              <a:buAutoNum type="alphaLcParenR"/>
            </a:pPr>
            <a:r>
              <a:rPr lang="de-DE" sz="900" dirty="0"/>
              <a:t>Biomasse 11,2 Mrd. kWh</a:t>
            </a:r>
          </a:p>
          <a:p>
            <a:pPr marL="971531" lvl="2" indent="-228600" algn="just">
              <a:spcBef>
                <a:spcPts val="300"/>
              </a:spcBef>
              <a:buAutoNum type="alphaLcParenR"/>
            </a:pPr>
            <a:r>
              <a:rPr lang="de-DE" sz="900" dirty="0"/>
              <a:t>Biogene Anteil des Abfalls bei rd. 5,8 </a:t>
            </a:r>
            <a:r>
              <a:rPr lang="de-DE" sz="900" dirty="0" err="1"/>
              <a:t>Mrd</a:t>
            </a:r>
            <a:r>
              <a:rPr lang="de-DE" sz="900" dirty="0"/>
              <a:t> kWh</a:t>
            </a:r>
          </a:p>
          <a:p>
            <a:pPr lvl="1" algn="just">
              <a:spcBef>
                <a:spcPts val="300"/>
              </a:spcBef>
            </a:pPr>
            <a:r>
              <a:rPr lang="de-DE" sz="900" b="1" dirty="0">
                <a:solidFill>
                  <a:schemeClr val="accent4"/>
                </a:solidFill>
              </a:rPr>
              <a:t>Geringes Wachstumspotenzial</a:t>
            </a:r>
            <a:r>
              <a:rPr lang="de-DE" sz="900" dirty="0"/>
              <a:t>: Entgegen anderen Bereichen der erneuerbaren Energiequellen befindet sich diese seit ca. 5 Jahren auf gleichbleibenden Niveau </a:t>
            </a:r>
          </a:p>
        </p:txBody>
      </p:sp>
      <p:pic>
        <p:nvPicPr>
          <p:cNvPr id="25" name="Picture 24"/>
          <p:cNvPicPr>
            <a:picLocks noChangeAspect="1"/>
          </p:cNvPicPr>
          <p:nvPr/>
        </p:nvPicPr>
        <p:blipFill>
          <a:blip r:embed="rId3"/>
          <a:stretch>
            <a:fillRect/>
          </a:stretch>
        </p:blipFill>
        <p:spPr>
          <a:xfrm>
            <a:off x="159922" y="1949210"/>
            <a:ext cx="4072998" cy="2305757"/>
          </a:xfrm>
          <a:prstGeom prst="rect">
            <a:avLst/>
          </a:prstGeom>
        </p:spPr>
      </p:pic>
    </p:spTree>
    <p:extLst>
      <p:ext uri="{BB962C8B-B14F-4D97-AF65-F5344CB8AC3E}">
        <p14:creationId xmlns:p14="http://schemas.microsoft.com/office/powerpoint/2010/main" val="206477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1388" y="3217223"/>
            <a:ext cx="8944100" cy="600101"/>
          </a:xfrm>
        </p:spPr>
        <p:txBody>
          <a:bodyPr/>
          <a:lstStyle/>
          <a:p>
            <a:r>
              <a:rPr lang="de-DE" dirty="0" smtClean="0"/>
              <a:t>Einzelne Sektoren Erneuerbarer Energie </a:t>
            </a:r>
            <a:endParaRPr lang="de-DE" dirty="0"/>
          </a:p>
        </p:txBody>
      </p:sp>
    </p:spTree>
    <p:extLst>
      <p:ext uri="{BB962C8B-B14F-4D97-AF65-F5344CB8AC3E}">
        <p14:creationId xmlns:p14="http://schemas.microsoft.com/office/powerpoint/2010/main" val="162708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err="1"/>
              <a:t>Einzelne</a:t>
            </a:r>
            <a:r>
              <a:rPr lang="en-US" sz="1800" b="0" dirty="0"/>
              <a:t> </a:t>
            </a:r>
            <a:r>
              <a:rPr lang="en-US" sz="1800" b="0" dirty="0" err="1"/>
              <a:t>Sektoren</a:t>
            </a:r>
            <a:r>
              <a:rPr lang="en-US" sz="1800" b="0" dirty="0"/>
              <a:t> </a:t>
            </a:r>
            <a:r>
              <a:rPr lang="en-US" sz="1800" b="0" dirty="0" err="1"/>
              <a:t>Erneuerbarer</a:t>
            </a:r>
            <a:r>
              <a:rPr lang="en-US" sz="1800" b="0" dirty="0"/>
              <a:t> </a:t>
            </a:r>
            <a:r>
              <a:rPr lang="en-US" sz="1800" b="0" dirty="0" err="1"/>
              <a:t>Energie</a:t>
            </a:r>
            <a:r>
              <a:rPr lang="en-US" sz="1800" b="0" dirty="0"/>
              <a:t> </a:t>
            </a:r>
            <a:r>
              <a:rPr lang="en-US" sz="2400" dirty="0"/>
              <a:t/>
            </a:r>
            <a:br>
              <a:rPr lang="en-US" sz="2400" dirty="0"/>
            </a:br>
            <a:r>
              <a:rPr lang="en-US" sz="2400" dirty="0"/>
              <a:t>1. </a:t>
            </a:r>
            <a:r>
              <a:rPr lang="en-US" sz="2400" dirty="0" err="1"/>
              <a:t>Windenergie</a:t>
            </a:r>
            <a:endParaRPr lang="en-US" sz="2400" dirty="0"/>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15</a:t>
            </a:fld>
            <a:endParaRPr lang="de-DE" dirty="0">
              <a:solidFill>
                <a:prstClr val="white"/>
              </a:solidFill>
              <a:latin typeface="Century Gothic" panose="020F0302020204030204"/>
            </a:endParaRPr>
          </a:p>
        </p:txBody>
      </p:sp>
      <p:sp>
        <p:nvSpPr>
          <p:cNvPr id="16" name="Inhaltsplatzhalter 5"/>
          <p:cNvSpPr txBox="1">
            <a:spLocks/>
          </p:cNvSpPr>
          <p:nvPr/>
        </p:nvSpPr>
        <p:spPr>
          <a:xfrm>
            <a:off x="4448944" y="1050792"/>
            <a:ext cx="4464496" cy="5229919"/>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tx2"/>
                </a:solidFill>
              </a:rPr>
              <a:t>Rückblick 2020 und 2021</a:t>
            </a:r>
          </a:p>
          <a:p>
            <a:pPr algn="just">
              <a:spcBef>
                <a:spcPts val="300"/>
              </a:spcBef>
            </a:pPr>
            <a:r>
              <a:rPr lang="de-DE" sz="1120" dirty="0"/>
              <a:t>2020 als Rekordjahr der Windindustrie: </a:t>
            </a:r>
          </a:p>
          <a:p>
            <a:pPr lvl="1" algn="just">
              <a:spcBef>
                <a:spcPts val="300"/>
              </a:spcBef>
            </a:pPr>
            <a:r>
              <a:rPr lang="de-DE" sz="1050" dirty="0"/>
              <a:t>Installation von 93 GW neuer Windenergiekapazität </a:t>
            </a:r>
          </a:p>
          <a:p>
            <a:pPr lvl="1" algn="just">
              <a:spcBef>
                <a:spcPts val="300"/>
              </a:spcBef>
            </a:pPr>
            <a:r>
              <a:rPr lang="de-DE" sz="1050" dirty="0"/>
              <a:t>Größte Treiber für die Entwicklung sind China und die USA</a:t>
            </a:r>
          </a:p>
          <a:p>
            <a:pPr algn="just">
              <a:spcBef>
                <a:spcPts val="300"/>
              </a:spcBef>
            </a:pPr>
            <a:r>
              <a:rPr lang="de-DE" sz="1120" b="1" dirty="0">
                <a:solidFill>
                  <a:schemeClr val="accent4"/>
                </a:solidFill>
              </a:rPr>
              <a:t>Widerstandsfähigkeit</a:t>
            </a:r>
            <a:r>
              <a:rPr lang="de-DE" sz="1120" dirty="0"/>
              <a:t> der Windindustrie trotz Auswirkungen von COVID-19 auf weltweiten Rohstoffmarkt, Lieferketten und Projektbaus</a:t>
            </a:r>
          </a:p>
          <a:p>
            <a:pPr algn="just">
              <a:spcBef>
                <a:spcPts val="300"/>
              </a:spcBef>
            </a:pPr>
            <a:r>
              <a:rPr lang="de-DE" sz="1120" dirty="0"/>
              <a:t>Wind-an-Land-Gesetz: zusätzliche Erschließung von Flächenpotenzial zur Unterstützung des Ausbaus von Windkraftanlagen (von 0,5% auf 2%)</a:t>
            </a:r>
          </a:p>
          <a:p>
            <a:pPr algn="just">
              <a:spcBef>
                <a:spcPts val="300"/>
              </a:spcBef>
            </a:pPr>
            <a:endParaRPr lang="de-DE" sz="1120" dirty="0"/>
          </a:p>
          <a:p>
            <a:pPr marL="0" indent="0" algn="just">
              <a:spcBef>
                <a:spcPts val="300"/>
              </a:spcBef>
              <a:buNone/>
            </a:pPr>
            <a:r>
              <a:rPr lang="de-DE" sz="1120" b="1" dirty="0" err="1">
                <a:solidFill>
                  <a:schemeClr val="tx2"/>
                </a:solidFill>
              </a:rPr>
              <a:t>Onshore</a:t>
            </a:r>
            <a:r>
              <a:rPr lang="de-DE" sz="1120" b="1" dirty="0">
                <a:solidFill>
                  <a:schemeClr val="tx2"/>
                </a:solidFill>
              </a:rPr>
              <a:t>- und Offshore-Kennzahlen </a:t>
            </a:r>
            <a:endParaRPr lang="de-DE" sz="1120" dirty="0"/>
          </a:p>
          <a:p>
            <a:pPr algn="just">
              <a:spcBef>
                <a:spcPts val="300"/>
              </a:spcBef>
            </a:pPr>
            <a:r>
              <a:rPr lang="de-DE" sz="1120" b="1" dirty="0" err="1">
                <a:solidFill>
                  <a:schemeClr val="bg2"/>
                </a:solidFill>
              </a:rPr>
              <a:t>Onshore</a:t>
            </a:r>
            <a:r>
              <a:rPr lang="de-DE" sz="1120" b="1" dirty="0">
                <a:solidFill>
                  <a:schemeClr val="bg2"/>
                </a:solidFill>
              </a:rPr>
              <a:t>-Kennzahlen </a:t>
            </a:r>
          </a:p>
          <a:p>
            <a:pPr lvl="1" algn="just">
              <a:spcBef>
                <a:spcPts val="300"/>
              </a:spcBef>
            </a:pPr>
            <a:r>
              <a:rPr lang="de-DE" sz="1050" dirty="0"/>
              <a:t>2020: 420 Windenergieanlagen (WEA) mit einer Leistung von 1.421 MW zugebaut (</a:t>
            </a:r>
            <a:r>
              <a:rPr lang="de-DE" sz="1050" dirty="0" err="1"/>
              <a:t>Zubausteigerung</a:t>
            </a:r>
            <a:r>
              <a:rPr lang="de-DE" sz="1050" dirty="0"/>
              <a:t> von 46% zu 2019) </a:t>
            </a:r>
          </a:p>
          <a:p>
            <a:pPr lvl="1" algn="just">
              <a:spcBef>
                <a:spcPts val="300"/>
              </a:spcBef>
            </a:pPr>
            <a:r>
              <a:rPr lang="de-DE" sz="1050" dirty="0"/>
              <a:t>Kumulierte Anlagenbestand zum 31.12.2020 auf 29.608 WEA </a:t>
            </a:r>
          </a:p>
          <a:p>
            <a:pPr lvl="1" algn="just">
              <a:spcBef>
                <a:spcPts val="300"/>
              </a:spcBef>
            </a:pPr>
            <a:r>
              <a:rPr lang="de-DE" sz="1050" dirty="0"/>
              <a:t>2020: 102 WEA als </a:t>
            </a:r>
            <a:r>
              <a:rPr lang="de-DE" sz="1050" dirty="0" err="1"/>
              <a:t>Repowering</a:t>
            </a:r>
            <a:r>
              <a:rPr lang="de-DE" sz="1050" dirty="0"/>
              <a:t>-Anlagen </a:t>
            </a:r>
          </a:p>
          <a:p>
            <a:pPr algn="just">
              <a:spcBef>
                <a:spcPts val="300"/>
              </a:spcBef>
            </a:pPr>
            <a:r>
              <a:rPr lang="de-DE" sz="1120" b="1" dirty="0">
                <a:solidFill>
                  <a:schemeClr val="bg2"/>
                </a:solidFill>
              </a:rPr>
              <a:t>Offshore-Kennzahlen </a:t>
            </a:r>
          </a:p>
          <a:p>
            <a:pPr lvl="1" algn="just">
              <a:spcBef>
                <a:spcPts val="300"/>
              </a:spcBef>
            </a:pPr>
            <a:r>
              <a:rPr lang="de-DE" sz="1050" dirty="0"/>
              <a:t>2020: 1.501 Windenergieanlagen (OWEA) mit einer Leistung von 7.770 MW in Betrieb</a:t>
            </a:r>
          </a:p>
          <a:p>
            <a:pPr lvl="1" algn="just">
              <a:spcBef>
                <a:spcPts val="300"/>
              </a:spcBef>
            </a:pPr>
            <a:r>
              <a:rPr lang="de-DE" sz="1050" dirty="0"/>
              <a:t>Ab 2022 in den Ausschreibungsrunden 2017/2018 </a:t>
            </a:r>
            <a:r>
              <a:rPr lang="de-DE" sz="1050" dirty="0" err="1"/>
              <a:t>bezuschlagte</a:t>
            </a:r>
            <a:r>
              <a:rPr lang="de-DE" sz="1050" dirty="0"/>
              <a:t> OWP sollen in Betrieb genommen werden </a:t>
            </a:r>
          </a:p>
          <a:p>
            <a:pPr algn="just">
              <a:spcBef>
                <a:spcPts val="300"/>
              </a:spcBef>
            </a:pPr>
            <a:r>
              <a:rPr lang="de-DE" sz="1120" b="1" dirty="0">
                <a:solidFill>
                  <a:schemeClr val="accent4"/>
                </a:solidFill>
              </a:rPr>
              <a:t>EEG 2021</a:t>
            </a:r>
            <a:r>
              <a:rPr lang="de-DE" sz="1120" dirty="0"/>
              <a:t>: Regelungen zur Verhinderung starken ersatzlosen Rückbaus von ausgeförderten Anlagen mithilfe von Anschlussförderung </a:t>
            </a:r>
          </a:p>
          <a:p>
            <a:pPr marL="0" indent="0" algn="just">
              <a:spcBef>
                <a:spcPts val="300"/>
              </a:spcBef>
              <a:buNone/>
            </a:pPr>
            <a:endParaRPr lang="de-DE" sz="900" dirty="0"/>
          </a:p>
        </p:txBody>
      </p:sp>
      <p:pic>
        <p:nvPicPr>
          <p:cNvPr id="4" name="Picture 3"/>
          <p:cNvPicPr>
            <a:picLocks noChangeAspect="1"/>
          </p:cNvPicPr>
          <p:nvPr/>
        </p:nvPicPr>
        <p:blipFill>
          <a:blip r:embed="rId3"/>
          <a:stretch>
            <a:fillRect/>
          </a:stretch>
        </p:blipFill>
        <p:spPr>
          <a:xfrm>
            <a:off x="382280" y="1196752"/>
            <a:ext cx="3635915" cy="5083958"/>
          </a:xfrm>
          <a:prstGeom prst="rect">
            <a:avLst/>
          </a:prstGeom>
        </p:spPr>
      </p:pic>
    </p:spTree>
    <p:extLst>
      <p:ext uri="{BB962C8B-B14F-4D97-AF65-F5344CB8AC3E}">
        <p14:creationId xmlns:p14="http://schemas.microsoft.com/office/powerpoint/2010/main" val="3815165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err="1"/>
              <a:t>Einzelne</a:t>
            </a:r>
            <a:r>
              <a:rPr lang="en-US" sz="1800" b="0" dirty="0"/>
              <a:t> </a:t>
            </a:r>
            <a:r>
              <a:rPr lang="en-US" sz="1800" b="0" dirty="0" err="1"/>
              <a:t>Sektoren</a:t>
            </a:r>
            <a:r>
              <a:rPr lang="en-US" sz="1800" b="0" dirty="0"/>
              <a:t> </a:t>
            </a:r>
            <a:r>
              <a:rPr lang="en-US" sz="1800" b="0" dirty="0" err="1"/>
              <a:t>Erneuerbarer</a:t>
            </a:r>
            <a:r>
              <a:rPr lang="en-US" sz="1800" b="0" dirty="0"/>
              <a:t> </a:t>
            </a:r>
            <a:r>
              <a:rPr lang="en-US" sz="1800" b="0" dirty="0" err="1"/>
              <a:t>Energie</a:t>
            </a:r>
            <a:r>
              <a:rPr lang="en-US" sz="1800" b="0" dirty="0"/>
              <a:t> </a:t>
            </a:r>
            <a:r>
              <a:rPr lang="en-US" sz="2400" dirty="0"/>
              <a:t/>
            </a:r>
            <a:br>
              <a:rPr lang="en-US" sz="2400" dirty="0"/>
            </a:br>
            <a:r>
              <a:rPr lang="en-US" sz="2400" dirty="0"/>
              <a:t>1. </a:t>
            </a:r>
            <a:r>
              <a:rPr lang="en-US" sz="2400" dirty="0" err="1"/>
              <a:t>Windenergie</a:t>
            </a:r>
            <a:endParaRPr lang="en-US" sz="2400" dirty="0"/>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16</a:t>
            </a:fld>
            <a:endParaRPr lang="de-DE" dirty="0">
              <a:solidFill>
                <a:prstClr val="white"/>
              </a:solidFill>
              <a:latin typeface="Century Gothic" panose="020F0302020204030204"/>
            </a:endParaRPr>
          </a:p>
        </p:txBody>
      </p:sp>
      <p:sp>
        <p:nvSpPr>
          <p:cNvPr id="8" name="TextBox 7"/>
          <p:cNvSpPr txBox="1"/>
          <p:nvPr/>
        </p:nvSpPr>
        <p:spPr>
          <a:xfrm>
            <a:off x="1995128" y="4561557"/>
            <a:ext cx="2237792" cy="107722"/>
          </a:xfrm>
          <a:prstGeom prst="rect">
            <a:avLst/>
          </a:prstGeom>
        </p:spPr>
        <p:txBody>
          <a:bodyPr vert="horz" wrap="none" lIns="0" tIns="0" rIns="0" bIns="0" rtlCol="0" anchor="t">
            <a:spAutoFit/>
          </a:bodyPr>
          <a:lstStyle/>
          <a:p>
            <a:r>
              <a:rPr lang="en-US" sz="700" dirty="0">
                <a:latin typeface="+mj-lt"/>
                <a:ea typeface="Verdana" panose="020B0604030504040204" pitchFamily="34" charset="0"/>
                <a:cs typeface="Verdana" panose="020B0604030504040204" pitchFamily="34" charset="0"/>
              </a:rPr>
              <a:t>Sources: </a:t>
            </a:r>
            <a:r>
              <a:rPr lang="de-DE" sz="700" dirty="0">
                <a:latin typeface="+mj-lt"/>
                <a:ea typeface="Verdana" panose="020B0604030504040204" pitchFamily="34" charset="0"/>
                <a:cs typeface="Verdana" panose="020B0604030504040204" pitchFamily="34" charset="0"/>
              </a:rPr>
              <a:t>https://gwec.net/global-wind-report-2021/</a:t>
            </a:r>
          </a:p>
        </p:txBody>
      </p:sp>
      <p:sp>
        <p:nvSpPr>
          <p:cNvPr id="16" name="Inhaltsplatzhalter 5"/>
          <p:cNvSpPr txBox="1">
            <a:spLocks/>
          </p:cNvSpPr>
          <p:nvPr/>
        </p:nvSpPr>
        <p:spPr>
          <a:xfrm>
            <a:off x="4448944" y="1050791"/>
            <a:ext cx="4464000" cy="4798268"/>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tx2"/>
                </a:solidFill>
              </a:rPr>
              <a:t>Renditeerwartung eines Investments in Windenergie</a:t>
            </a:r>
          </a:p>
          <a:p>
            <a:pPr algn="just">
              <a:spcBef>
                <a:spcPts val="300"/>
              </a:spcBef>
            </a:pPr>
            <a:r>
              <a:rPr lang="de-DE" sz="1120" dirty="0"/>
              <a:t>Jährliche Verzinsung: zwischen 4 und 6% bei Windkraftbeteiligungen (bis zu 9%) </a:t>
            </a:r>
          </a:p>
          <a:p>
            <a:pPr algn="just">
              <a:spcBef>
                <a:spcPts val="300"/>
              </a:spcBef>
            </a:pPr>
            <a:r>
              <a:rPr lang="de-DE" sz="1120" dirty="0"/>
              <a:t>Beinhaltet sind meisten bereits Verwaltungs- und Betriebskosten (Gutachten, Prospekte, Wartung und Vertrieb) </a:t>
            </a:r>
          </a:p>
          <a:p>
            <a:pPr algn="just">
              <a:spcBef>
                <a:spcPts val="300"/>
              </a:spcBef>
            </a:pPr>
            <a:r>
              <a:rPr lang="de-DE" sz="1120" dirty="0"/>
              <a:t>Anlagezeitraum zwischen 5 und 20 Jahren mit anschließendem „</a:t>
            </a:r>
            <a:r>
              <a:rPr lang="de-DE" sz="1120" dirty="0" err="1"/>
              <a:t>Repowering</a:t>
            </a:r>
            <a:r>
              <a:rPr lang="de-DE" sz="1120" dirty="0"/>
              <a:t>“ (sog. Nachrüsten) </a:t>
            </a:r>
          </a:p>
          <a:p>
            <a:pPr algn="just">
              <a:spcBef>
                <a:spcPts val="300"/>
              </a:spcBef>
            </a:pPr>
            <a:r>
              <a:rPr lang="de-DE" sz="1120" dirty="0"/>
              <a:t>Garantierte Förderung durch das</a:t>
            </a:r>
            <a:r>
              <a:rPr lang="de-DE" sz="1120" b="1" dirty="0">
                <a:solidFill>
                  <a:schemeClr val="accent4"/>
                </a:solidFill>
              </a:rPr>
              <a:t> Erneuerbare-Energien-Gesetz </a:t>
            </a:r>
            <a:r>
              <a:rPr lang="de-DE" sz="1120" dirty="0"/>
              <a:t>(EEG)  </a:t>
            </a:r>
          </a:p>
          <a:p>
            <a:pPr marL="0" indent="0" algn="just">
              <a:spcBef>
                <a:spcPts val="300"/>
              </a:spcBef>
              <a:buNone/>
            </a:pPr>
            <a:endParaRPr lang="de-DE" sz="1120" dirty="0"/>
          </a:p>
          <a:p>
            <a:pPr marL="0" indent="0" algn="just">
              <a:spcBef>
                <a:spcPts val="300"/>
              </a:spcBef>
              <a:buNone/>
            </a:pPr>
            <a:r>
              <a:rPr lang="de-DE" sz="1120" b="1" dirty="0">
                <a:solidFill>
                  <a:schemeClr val="tx2"/>
                </a:solidFill>
              </a:rPr>
              <a:t>Möglichkeiten nach veralteten der Windkraft-Technik </a:t>
            </a:r>
            <a:endParaRPr lang="de-DE" sz="1120" dirty="0"/>
          </a:p>
          <a:p>
            <a:pPr algn="just">
              <a:spcBef>
                <a:spcPts val="300"/>
              </a:spcBef>
            </a:pPr>
            <a:r>
              <a:rPr lang="de-DE" sz="1120" dirty="0"/>
              <a:t>Weiternutzung ohne Einspeisevergütung </a:t>
            </a:r>
          </a:p>
          <a:p>
            <a:pPr algn="just">
              <a:spcBef>
                <a:spcPts val="300"/>
              </a:spcBef>
            </a:pPr>
            <a:r>
              <a:rPr lang="de-DE" sz="1120" dirty="0"/>
              <a:t>Rückbau mit Finanzierung durch Restwert des Materials </a:t>
            </a:r>
          </a:p>
          <a:p>
            <a:pPr algn="just">
              <a:spcBef>
                <a:spcPts val="300"/>
              </a:spcBef>
            </a:pPr>
            <a:r>
              <a:rPr lang="de-DE" sz="1120" dirty="0" err="1"/>
              <a:t>Repowering</a:t>
            </a:r>
            <a:r>
              <a:rPr lang="de-DE" sz="1120" dirty="0"/>
              <a:t> zur Erhöhung des Stromertrags </a:t>
            </a:r>
          </a:p>
          <a:p>
            <a:pPr algn="just">
              <a:spcBef>
                <a:spcPts val="300"/>
              </a:spcBef>
            </a:pPr>
            <a:endParaRPr lang="de-DE" sz="1120" dirty="0"/>
          </a:p>
          <a:p>
            <a:pPr marL="0" indent="0" algn="just">
              <a:spcBef>
                <a:spcPts val="300"/>
              </a:spcBef>
              <a:buNone/>
            </a:pPr>
            <a:r>
              <a:rPr lang="de-DE" sz="1120" b="1" dirty="0">
                <a:solidFill>
                  <a:schemeClr val="tx2"/>
                </a:solidFill>
              </a:rPr>
              <a:t>Möglichkeiten unterschiedlicher Geldanlagen in Windkraft </a:t>
            </a:r>
          </a:p>
          <a:p>
            <a:pPr marL="228600" indent="-228600" algn="just">
              <a:spcBef>
                <a:spcPts val="300"/>
              </a:spcBef>
              <a:buAutoNum type="arabicParenBoth"/>
            </a:pPr>
            <a:r>
              <a:rPr lang="de-DE" sz="1120" dirty="0"/>
              <a:t>Direktbeteiligung und geschlossene Fonds: geeignet für semi- &amp; institutionelle Investoren </a:t>
            </a:r>
          </a:p>
          <a:p>
            <a:pPr marL="228600" indent="-228600" algn="just">
              <a:spcBef>
                <a:spcPts val="300"/>
              </a:spcBef>
              <a:buAutoNum type="arabicParenBoth"/>
            </a:pPr>
            <a:r>
              <a:rPr lang="de-DE" sz="1120" dirty="0"/>
              <a:t>Anleihen: regelmäßige Zinserträge mit geringem Risiko; geeignet für geringe Beteiligungen </a:t>
            </a:r>
          </a:p>
          <a:p>
            <a:pPr marL="228600" indent="-228600" algn="just">
              <a:spcBef>
                <a:spcPts val="300"/>
              </a:spcBef>
              <a:buAutoNum type="arabicParenBoth"/>
            </a:pPr>
            <a:r>
              <a:rPr lang="de-DE" sz="1120" dirty="0"/>
              <a:t>Aktien und Windkraft-Themenfonds</a:t>
            </a:r>
          </a:p>
          <a:p>
            <a:pPr marL="228600" indent="-228600" algn="just">
              <a:spcBef>
                <a:spcPts val="300"/>
              </a:spcBef>
              <a:buAutoNum type="arabicParenBoth"/>
            </a:pPr>
            <a:r>
              <a:rPr lang="de-DE" sz="1120" dirty="0"/>
              <a:t>Impact-Fonds: keine Kursschwankung und doppelte Rendite </a:t>
            </a:r>
          </a:p>
        </p:txBody>
      </p:sp>
      <p:graphicFrame>
        <p:nvGraphicFramePr>
          <p:cNvPr id="6" name="Chart 5"/>
          <p:cNvGraphicFramePr/>
          <p:nvPr>
            <p:extLst>
              <p:ext uri="{D42A27DB-BD31-4B8C-83A1-F6EECF244321}">
                <p14:modId xmlns:p14="http://schemas.microsoft.com/office/powerpoint/2010/main" val="2844714042"/>
              </p:ext>
            </p:extLst>
          </p:nvPr>
        </p:nvGraphicFramePr>
        <p:xfrm>
          <a:off x="526292" y="1412777"/>
          <a:ext cx="3706628" cy="325650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8"/>
          <p:cNvGrpSpPr/>
          <p:nvPr/>
        </p:nvGrpSpPr>
        <p:grpSpPr>
          <a:xfrm>
            <a:off x="272480" y="5445224"/>
            <a:ext cx="4088904" cy="648072"/>
            <a:chOff x="409575" y="5729382"/>
            <a:chExt cx="3685719" cy="534375"/>
          </a:xfrm>
        </p:grpSpPr>
        <p:sp>
          <p:nvSpPr>
            <p:cNvPr id="10" name="Rechteck 45"/>
            <p:cNvSpPr/>
            <p:nvPr/>
          </p:nvSpPr>
          <p:spPr>
            <a:xfrm>
              <a:off x="409575" y="5729382"/>
              <a:ext cx="3305176" cy="534372"/>
            </a:xfrm>
            <a:prstGeom prst="rect">
              <a:avLst/>
            </a:prstGeom>
            <a:solidFill>
              <a:schemeClr val="accent6">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eck 46"/>
            <p:cNvSpPr/>
            <p:nvPr/>
          </p:nvSpPr>
          <p:spPr>
            <a:xfrm>
              <a:off x="958985" y="5729385"/>
              <a:ext cx="3136309" cy="534372"/>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900" b="1" dirty="0">
                  <a:solidFill>
                    <a:prstClr val="white"/>
                  </a:solidFill>
                  <a:latin typeface="Century Gothic" panose="020B0502020202020204" pitchFamily="34" charset="0"/>
                  <a:ea typeface="Verdana" panose="020B0604030504040204" pitchFamily="34" charset="0"/>
                  <a:cs typeface="Verdana" panose="020B0604030504040204" pitchFamily="34" charset="0"/>
                </a:rPr>
                <a:t>Vorteile auf einen Blick </a:t>
              </a:r>
            </a:p>
            <a:p>
              <a:pPr marL="228600" indent="-228600">
                <a:buFont typeface="+mj-lt"/>
                <a:buAutoNum type="arabicPeriod"/>
                <a:defRPr/>
              </a:pPr>
              <a:r>
                <a:rPr lang="de-DE" sz="800" dirty="0">
                  <a:solidFill>
                    <a:prstClr val="white"/>
                  </a:solidFill>
                  <a:latin typeface="Century Gothic" panose="020B0502020202020204" pitchFamily="34" charset="0"/>
                  <a:ea typeface="Verdana" panose="020B0604030504040204" pitchFamily="34" charset="0"/>
                  <a:cs typeface="Verdana" panose="020B0604030504040204" pitchFamily="34" charset="0"/>
                </a:rPr>
                <a:t>Beitrag zum Klima- und Umweltschutz </a:t>
              </a:r>
            </a:p>
            <a:p>
              <a:pPr marL="228600" indent="-228600">
                <a:buFont typeface="+mj-lt"/>
                <a:buAutoNum type="arabicPeriod"/>
                <a:defRPr/>
              </a:pPr>
              <a:r>
                <a:rPr lang="de-DE" sz="800" dirty="0">
                  <a:solidFill>
                    <a:prstClr val="white"/>
                  </a:solidFill>
                  <a:latin typeface="Century Gothic" panose="020B0502020202020204" pitchFamily="34" charset="0"/>
                  <a:ea typeface="Verdana" panose="020B0604030504040204" pitchFamily="34" charset="0"/>
                  <a:cs typeface="Verdana" panose="020B0604030504040204" pitchFamily="34" charset="0"/>
                </a:rPr>
                <a:t>Profitieren von staatlicher Förderung für die Energiewende </a:t>
              </a:r>
            </a:p>
            <a:p>
              <a:pPr marL="228600" indent="-228600">
                <a:buFont typeface="+mj-lt"/>
                <a:buAutoNum type="arabicPeriod"/>
                <a:defRPr/>
              </a:pPr>
              <a:r>
                <a:rPr lang="de-DE" sz="800" dirty="0">
                  <a:solidFill>
                    <a:prstClr val="white"/>
                  </a:solidFill>
                  <a:latin typeface="Century Gothic" panose="020B0502020202020204" pitchFamily="34" charset="0"/>
                  <a:ea typeface="Verdana" panose="020B0604030504040204" pitchFamily="34" charset="0"/>
                  <a:cs typeface="Verdana" panose="020B0604030504040204" pitchFamily="34" charset="0"/>
                </a:rPr>
                <a:t>Inflationsschutz aufgrund geringer Abhängigkeit kurzfristiger Börsenschwankungen als Sachwert </a:t>
              </a:r>
            </a:p>
          </p:txBody>
        </p:sp>
        <p:grpSp>
          <p:nvGrpSpPr>
            <p:cNvPr id="12" name="Gruppieren 47"/>
            <p:cNvGrpSpPr/>
            <p:nvPr/>
          </p:nvGrpSpPr>
          <p:grpSpPr>
            <a:xfrm>
              <a:off x="494857" y="5796667"/>
              <a:ext cx="377313" cy="399802"/>
              <a:chOff x="3197225" y="4052888"/>
              <a:chExt cx="719137" cy="762000"/>
            </a:xfrm>
            <a:solidFill>
              <a:schemeClr val="tx2"/>
            </a:solidFill>
          </p:grpSpPr>
          <p:sp>
            <p:nvSpPr>
              <p:cNvPr id="13"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4"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5"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7"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8"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9"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0"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1"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2"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3"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4"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grpSp>
      </p:grpSp>
    </p:spTree>
    <p:extLst>
      <p:ext uri="{BB962C8B-B14F-4D97-AF65-F5344CB8AC3E}">
        <p14:creationId xmlns:p14="http://schemas.microsoft.com/office/powerpoint/2010/main" val="1557364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err="1"/>
              <a:t>Einzelne</a:t>
            </a:r>
            <a:r>
              <a:rPr lang="en-US" sz="1800" b="0" dirty="0"/>
              <a:t> </a:t>
            </a:r>
            <a:r>
              <a:rPr lang="en-US" sz="1800" b="0" dirty="0" err="1"/>
              <a:t>Sektoren</a:t>
            </a:r>
            <a:r>
              <a:rPr lang="en-US" sz="1800" b="0" dirty="0"/>
              <a:t> </a:t>
            </a:r>
            <a:r>
              <a:rPr lang="en-US" sz="1800" b="0" dirty="0" err="1"/>
              <a:t>Erneuerbarer</a:t>
            </a:r>
            <a:r>
              <a:rPr lang="en-US" sz="1800" b="0" dirty="0"/>
              <a:t> </a:t>
            </a:r>
            <a:r>
              <a:rPr lang="en-US" sz="1800" b="0" dirty="0" err="1"/>
              <a:t>Energie</a:t>
            </a:r>
            <a:r>
              <a:rPr lang="en-US" sz="1800" b="0" dirty="0"/>
              <a:t> </a:t>
            </a:r>
            <a:r>
              <a:rPr lang="en-US" sz="2400" dirty="0"/>
              <a:t/>
            </a:r>
            <a:br>
              <a:rPr lang="en-US" sz="2400" dirty="0"/>
            </a:br>
            <a:r>
              <a:rPr lang="en-US" sz="2400" dirty="0"/>
              <a:t>2. </a:t>
            </a:r>
            <a:r>
              <a:rPr lang="en-US" sz="2400" dirty="0" err="1"/>
              <a:t>Solarenergie</a:t>
            </a:r>
            <a:r>
              <a:rPr lang="en-US" sz="2400" dirty="0"/>
              <a:t> </a:t>
            </a:r>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17</a:t>
            </a:fld>
            <a:endParaRPr lang="de-DE" dirty="0">
              <a:solidFill>
                <a:prstClr val="white"/>
              </a:solidFill>
              <a:latin typeface="Century Gothic" panose="020F0302020204030204"/>
            </a:endParaRPr>
          </a:p>
        </p:txBody>
      </p:sp>
      <p:sp>
        <p:nvSpPr>
          <p:cNvPr id="8" name="TextBox 7"/>
          <p:cNvSpPr txBox="1"/>
          <p:nvPr/>
        </p:nvSpPr>
        <p:spPr>
          <a:xfrm>
            <a:off x="409577" y="5193486"/>
            <a:ext cx="3092193" cy="107722"/>
          </a:xfrm>
          <a:prstGeom prst="rect">
            <a:avLst/>
          </a:prstGeom>
        </p:spPr>
        <p:txBody>
          <a:bodyPr vert="horz" wrap="none" lIns="0" tIns="0" rIns="0" bIns="0" rtlCol="0" anchor="t">
            <a:spAutoFit/>
          </a:bodyPr>
          <a:lstStyle/>
          <a:p>
            <a:r>
              <a:rPr lang="en-US" sz="700" dirty="0">
                <a:latin typeface="+mj-lt"/>
                <a:ea typeface="Verdana" panose="020B0604030504040204" pitchFamily="34" charset="0"/>
                <a:cs typeface="Verdana" panose="020B0604030504040204" pitchFamily="34" charset="0"/>
              </a:rPr>
              <a:t>Sources: </a:t>
            </a:r>
            <a:r>
              <a:rPr lang="de-DE" sz="700" dirty="0">
                <a:latin typeface="+mj-lt"/>
                <a:ea typeface="Verdana" panose="020B0604030504040204" pitchFamily="34" charset="0"/>
                <a:cs typeface="Verdana" panose="020B0604030504040204" pitchFamily="34" charset="0"/>
              </a:rPr>
              <a:t>https://www.volker-quaschning.de/datserv/pv-welt/index.php</a:t>
            </a:r>
          </a:p>
        </p:txBody>
      </p:sp>
      <p:sp>
        <p:nvSpPr>
          <p:cNvPr id="16" name="Inhaltsplatzhalter 5"/>
          <p:cNvSpPr txBox="1">
            <a:spLocks/>
          </p:cNvSpPr>
          <p:nvPr/>
        </p:nvSpPr>
        <p:spPr>
          <a:xfrm>
            <a:off x="4044316" y="1173899"/>
            <a:ext cx="4464000" cy="3684003"/>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tx2"/>
                </a:solidFill>
              </a:rPr>
              <a:t>Nutzungspotenzial </a:t>
            </a:r>
          </a:p>
          <a:p>
            <a:pPr algn="just">
              <a:spcBef>
                <a:spcPts val="300"/>
              </a:spcBef>
            </a:pPr>
            <a:r>
              <a:rPr lang="de-DE" sz="1120" dirty="0"/>
              <a:t>Lt. Schätzung von Experten kann bis 2050 ca. 30 – 50% des weltweiten technischen und wirtschaftlichen Strombedarfs durch Solarenergie gedeckt werden </a:t>
            </a:r>
          </a:p>
          <a:p>
            <a:pPr algn="just">
              <a:spcBef>
                <a:spcPts val="300"/>
              </a:spcBef>
            </a:pPr>
            <a:r>
              <a:rPr lang="de-DE" sz="1120" dirty="0"/>
              <a:t>Potenzial zur Entwicklung der Primäre Stromerzeugungsquelle </a:t>
            </a:r>
          </a:p>
          <a:p>
            <a:pPr algn="just">
              <a:spcBef>
                <a:spcPts val="300"/>
              </a:spcBef>
            </a:pPr>
            <a:r>
              <a:rPr lang="de-DE" sz="1120" b="1" dirty="0">
                <a:solidFill>
                  <a:schemeClr val="bg2"/>
                </a:solidFill>
              </a:rPr>
              <a:t>Solarbeschleunigungspaket</a:t>
            </a:r>
            <a:r>
              <a:rPr lang="de-DE" sz="1120" dirty="0"/>
              <a:t>: Ausweitung der Freiflächen-anlagen unter Beachtung von Naturschutzkriterien </a:t>
            </a:r>
          </a:p>
          <a:p>
            <a:pPr algn="just">
              <a:spcBef>
                <a:spcPts val="300"/>
              </a:spcBef>
            </a:pPr>
            <a:r>
              <a:rPr lang="de-DE" sz="1120" dirty="0"/>
              <a:t>Vorteile dieser Quelle ist die Koppelung mit anderen Bereichen (Verkehr, Industrie) und deren </a:t>
            </a:r>
            <a:r>
              <a:rPr lang="de-DE" sz="1120" b="1" dirty="0">
                <a:solidFill>
                  <a:schemeClr val="accent4"/>
                </a:solidFill>
              </a:rPr>
              <a:t>Dekarbonisierung </a:t>
            </a:r>
            <a:endParaRPr lang="en-US" sz="1120" b="1" dirty="0">
              <a:solidFill>
                <a:schemeClr val="accent4"/>
              </a:solidFill>
            </a:endParaRPr>
          </a:p>
          <a:p>
            <a:pPr marL="0" indent="0" algn="just">
              <a:spcBef>
                <a:spcPts val="300"/>
              </a:spcBef>
              <a:buNone/>
            </a:pPr>
            <a:endParaRPr lang="en-US" sz="1120" b="1" dirty="0">
              <a:solidFill>
                <a:schemeClr val="tx2"/>
              </a:solidFill>
            </a:endParaRPr>
          </a:p>
          <a:p>
            <a:pPr marL="0" indent="0" algn="just">
              <a:spcBef>
                <a:spcPts val="300"/>
              </a:spcBef>
              <a:buNone/>
            </a:pPr>
            <a:r>
              <a:rPr lang="en-US" sz="1120" b="1" dirty="0" err="1">
                <a:solidFill>
                  <a:schemeClr val="tx2"/>
                </a:solidFill>
              </a:rPr>
              <a:t>Solarfonds</a:t>
            </a:r>
            <a:r>
              <a:rPr lang="en-US" sz="1120" b="1" dirty="0">
                <a:solidFill>
                  <a:schemeClr val="tx2"/>
                </a:solidFill>
              </a:rPr>
              <a:t> </a:t>
            </a:r>
          </a:p>
          <a:p>
            <a:pPr algn="just">
              <a:spcBef>
                <a:spcPts val="300"/>
              </a:spcBef>
            </a:pPr>
            <a:r>
              <a:rPr lang="de-DE" sz="1120" dirty="0"/>
              <a:t>Geschlossen: Anteilserwerb meist für Privatpersonen und Unternehmen als Finanzierungsmöglichkeit von Solarkraftwerken (AIF Zuordnung) </a:t>
            </a:r>
          </a:p>
          <a:p>
            <a:pPr algn="just">
              <a:spcBef>
                <a:spcPts val="300"/>
              </a:spcBef>
            </a:pPr>
            <a:r>
              <a:rPr lang="de-DE" sz="1120" dirty="0"/>
              <a:t>Offen: Investition in Aktien von Unternehmen der Solarbranche (Hersteller von Solarzellen, Solarmodulen, Berater, Dienstleister und Solaranlagenbauer und -betreiber) mit einer Haltedauer von 8 – 10 Jahren </a:t>
            </a:r>
            <a:endParaRPr lang="en-US" sz="1120" dirty="0"/>
          </a:p>
        </p:txBody>
      </p:sp>
      <p:graphicFrame>
        <p:nvGraphicFramePr>
          <p:cNvPr id="6" name="Chart 5"/>
          <p:cNvGraphicFramePr/>
          <p:nvPr>
            <p:extLst>
              <p:ext uri="{D42A27DB-BD31-4B8C-83A1-F6EECF244321}">
                <p14:modId xmlns:p14="http://schemas.microsoft.com/office/powerpoint/2010/main" val="2475451311"/>
              </p:ext>
            </p:extLst>
          </p:nvPr>
        </p:nvGraphicFramePr>
        <p:xfrm>
          <a:off x="526292" y="1412777"/>
          <a:ext cx="3706628" cy="325650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8"/>
          <p:cNvGrpSpPr/>
          <p:nvPr/>
        </p:nvGrpSpPr>
        <p:grpSpPr>
          <a:xfrm>
            <a:off x="3800872" y="4908160"/>
            <a:ext cx="5731484" cy="848507"/>
            <a:chOff x="409575" y="5729382"/>
            <a:chExt cx="3685719" cy="534375"/>
          </a:xfrm>
        </p:grpSpPr>
        <p:sp>
          <p:nvSpPr>
            <p:cNvPr id="10" name="Rechteck 45"/>
            <p:cNvSpPr/>
            <p:nvPr/>
          </p:nvSpPr>
          <p:spPr>
            <a:xfrm>
              <a:off x="409575" y="5729382"/>
              <a:ext cx="3305176" cy="534372"/>
            </a:xfrm>
            <a:prstGeom prst="rect">
              <a:avLst/>
            </a:prstGeom>
            <a:solidFill>
              <a:schemeClr val="accent6">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eck 46"/>
            <p:cNvSpPr/>
            <p:nvPr/>
          </p:nvSpPr>
          <p:spPr>
            <a:xfrm>
              <a:off x="958985" y="5729385"/>
              <a:ext cx="3136309" cy="534372"/>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020" b="1" dirty="0">
                  <a:solidFill>
                    <a:prstClr val="white"/>
                  </a:solidFill>
                  <a:latin typeface="Century Gothic" panose="020B0502020202020204" pitchFamily="34" charset="0"/>
                  <a:ea typeface="Verdana" panose="020B0604030504040204" pitchFamily="34" charset="0"/>
                  <a:cs typeface="Verdana" panose="020B0604030504040204" pitchFamily="34" charset="0"/>
                </a:rPr>
                <a:t>Key Facts auf einen Blick </a:t>
              </a:r>
            </a:p>
            <a:p>
              <a:pPr marL="228600" indent="-228600">
                <a:buFont typeface="+mj-lt"/>
                <a:buAutoNum type="arabicPeriod"/>
                <a:defRPr/>
              </a:pPr>
              <a:r>
                <a:rPr lang="de-DE" sz="1020" b="1" dirty="0">
                  <a:solidFill>
                    <a:prstClr val="white"/>
                  </a:solidFill>
                  <a:latin typeface="Century Gothic" panose="020B0502020202020204" pitchFamily="34" charset="0"/>
                  <a:ea typeface="Verdana" panose="020B0604030504040204" pitchFamily="34" charset="0"/>
                  <a:cs typeface="Verdana" panose="020B0604030504040204" pitchFamily="34" charset="0"/>
                </a:rPr>
                <a:t>20% Anteil </a:t>
              </a:r>
              <a:r>
                <a:rPr lang="de-DE" sz="1020" dirty="0">
                  <a:solidFill>
                    <a:prstClr val="white"/>
                  </a:solidFill>
                  <a:latin typeface="Century Gothic" panose="020B0502020202020204" pitchFamily="34" charset="0"/>
                  <a:ea typeface="Verdana" panose="020B0604030504040204" pitchFamily="34" charset="0"/>
                  <a:cs typeface="Verdana" panose="020B0604030504040204" pitchFamily="34" charset="0"/>
                </a:rPr>
                <a:t>von Photovoltaik an Stromerzeugung aus Erneuerbaren Energien in Dt. </a:t>
              </a:r>
            </a:p>
            <a:p>
              <a:pPr marL="228600" indent="-228600">
                <a:buFont typeface="+mj-lt"/>
                <a:buAutoNum type="arabicPeriod"/>
                <a:defRPr/>
              </a:pPr>
              <a:r>
                <a:rPr lang="de-DE" sz="1020" b="1" dirty="0">
                  <a:solidFill>
                    <a:prstClr val="white"/>
                  </a:solidFill>
                  <a:latin typeface="Century Gothic" panose="020B0502020202020204" pitchFamily="34" charset="0"/>
                  <a:ea typeface="Verdana" panose="020B0604030504040204" pitchFamily="34" charset="0"/>
                  <a:cs typeface="Verdana" panose="020B0604030504040204" pitchFamily="34" charset="0"/>
                </a:rPr>
                <a:t>1,6 Mrd. € Umsatz </a:t>
              </a:r>
              <a:r>
                <a:rPr lang="de-DE" sz="1020" dirty="0">
                  <a:solidFill>
                    <a:prstClr val="white"/>
                  </a:solidFill>
                  <a:latin typeface="Century Gothic" panose="020B0502020202020204" pitchFamily="34" charset="0"/>
                  <a:ea typeface="Verdana" panose="020B0604030504040204" pitchFamily="34" charset="0"/>
                  <a:cs typeface="Verdana" panose="020B0604030504040204" pitchFamily="34" charset="0"/>
                </a:rPr>
                <a:t>der dt. Photovoltaikbranche in </a:t>
              </a:r>
              <a:r>
                <a:rPr lang="de-DE" sz="1020" b="1" dirty="0">
                  <a:solidFill>
                    <a:prstClr val="white"/>
                  </a:solidFill>
                  <a:latin typeface="Century Gothic" panose="020B0502020202020204" pitchFamily="34" charset="0"/>
                  <a:ea typeface="Verdana" panose="020B0604030504040204" pitchFamily="34" charset="0"/>
                  <a:cs typeface="Verdana" panose="020B0604030504040204" pitchFamily="34" charset="0"/>
                </a:rPr>
                <a:t>2020</a:t>
              </a:r>
              <a:r>
                <a:rPr lang="de-DE" sz="1020" dirty="0">
                  <a:solidFill>
                    <a:prstClr val="white"/>
                  </a:solidFill>
                  <a:latin typeface="Century Gothic" panose="020B0502020202020204" pitchFamily="34" charset="0"/>
                  <a:ea typeface="Verdana" panose="020B0604030504040204" pitchFamily="34" charset="0"/>
                  <a:cs typeface="Verdana" panose="020B0604030504040204" pitchFamily="34" charset="0"/>
                </a:rPr>
                <a:t> </a:t>
              </a:r>
            </a:p>
            <a:p>
              <a:pPr marL="228600" indent="-228600">
                <a:buFont typeface="+mj-lt"/>
                <a:buAutoNum type="arabicPeriod"/>
                <a:defRPr/>
              </a:pPr>
              <a:r>
                <a:rPr lang="de-DE" sz="1020" dirty="0">
                  <a:solidFill>
                    <a:prstClr val="white"/>
                  </a:solidFill>
                  <a:latin typeface="Century Gothic" panose="020B0502020202020204" pitchFamily="34" charset="0"/>
                  <a:ea typeface="Verdana" panose="020B0604030504040204" pitchFamily="34" charset="0"/>
                  <a:cs typeface="Verdana" panose="020B0604030504040204" pitchFamily="34" charset="0"/>
                </a:rPr>
                <a:t>34,9 Mio. t CO2 vermiedene Treibhausemission durch PV</a:t>
              </a:r>
            </a:p>
          </p:txBody>
        </p:sp>
        <p:grpSp>
          <p:nvGrpSpPr>
            <p:cNvPr id="12" name="Gruppieren 47"/>
            <p:cNvGrpSpPr/>
            <p:nvPr/>
          </p:nvGrpSpPr>
          <p:grpSpPr>
            <a:xfrm>
              <a:off x="494857" y="5796667"/>
              <a:ext cx="377313" cy="399802"/>
              <a:chOff x="3197225" y="4052888"/>
              <a:chExt cx="719137" cy="762000"/>
            </a:xfrm>
            <a:solidFill>
              <a:schemeClr val="tx2"/>
            </a:solidFill>
          </p:grpSpPr>
          <p:sp>
            <p:nvSpPr>
              <p:cNvPr id="13"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4"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5"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7"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8"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19"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0"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1"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2"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3"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4"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grpSp>
      </p:grpSp>
    </p:spTree>
    <p:extLst>
      <p:ext uri="{BB962C8B-B14F-4D97-AF65-F5344CB8AC3E}">
        <p14:creationId xmlns:p14="http://schemas.microsoft.com/office/powerpoint/2010/main" val="1846411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err="1"/>
              <a:t>Einzelne</a:t>
            </a:r>
            <a:r>
              <a:rPr lang="en-US" sz="1800" b="0" dirty="0"/>
              <a:t> </a:t>
            </a:r>
            <a:r>
              <a:rPr lang="en-US" sz="1800" b="0" dirty="0" err="1"/>
              <a:t>Sektoren</a:t>
            </a:r>
            <a:r>
              <a:rPr lang="en-US" sz="1800" b="0" dirty="0"/>
              <a:t> </a:t>
            </a:r>
            <a:r>
              <a:rPr lang="en-US" sz="1800" b="0" dirty="0" err="1"/>
              <a:t>Erneuerbarer</a:t>
            </a:r>
            <a:r>
              <a:rPr lang="en-US" sz="1800" b="0" dirty="0"/>
              <a:t> </a:t>
            </a:r>
            <a:r>
              <a:rPr lang="en-US" sz="1800" b="0" dirty="0" err="1"/>
              <a:t>Energie</a:t>
            </a:r>
            <a:r>
              <a:rPr lang="en-US" sz="1800" b="0" dirty="0"/>
              <a:t> </a:t>
            </a:r>
            <a:r>
              <a:rPr lang="en-US" sz="2400" dirty="0"/>
              <a:t/>
            </a:r>
            <a:br>
              <a:rPr lang="en-US" sz="2400" dirty="0"/>
            </a:br>
            <a:r>
              <a:rPr lang="en-US" sz="2400" dirty="0"/>
              <a:t>3. </a:t>
            </a:r>
            <a:r>
              <a:rPr lang="en-US" sz="2400" dirty="0" err="1"/>
              <a:t>Wasserkraft</a:t>
            </a:r>
            <a:r>
              <a:rPr lang="en-US" sz="2400" dirty="0"/>
              <a:t> </a:t>
            </a:r>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18</a:t>
            </a:fld>
            <a:endParaRPr lang="de-DE" dirty="0">
              <a:solidFill>
                <a:prstClr val="white"/>
              </a:solidFill>
              <a:latin typeface="Century Gothic" panose="020F0302020204030204"/>
            </a:endParaRPr>
          </a:p>
        </p:txBody>
      </p:sp>
      <p:sp>
        <p:nvSpPr>
          <p:cNvPr id="8" name="TextBox 7"/>
          <p:cNvSpPr txBox="1"/>
          <p:nvPr/>
        </p:nvSpPr>
        <p:spPr>
          <a:xfrm>
            <a:off x="992562" y="5032049"/>
            <a:ext cx="3111627" cy="215444"/>
          </a:xfrm>
          <a:prstGeom prst="rect">
            <a:avLst/>
          </a:prstGeom>
        </p:spPr>
        <p:txBody>
          <a:bodyPr vert="horz" wrap="square" lIns="0" tIns="0" rIns="0" bIns="0" rtlCol="0" anchor="t">
            <a:spAutoFit/>
          </a:bodyPr>
          <a:lstStyle/>
          <a:p>
            <a:r>
              <a:rPr lang="en-US" sz="700" dirty="0">
                <a:latin typeface="+mj-lt"/>
                <a:ea typeface="Verdana" panose="020B0604030504040204" pitchFamily="34" charset="0"/>
                <a:cs typeface="Verdana" panose="020B0604030504040204" pitchFamily="34" charset="0"/>
              </a:rPr>
              <a:t>Sources: https://www.capital.de/wirtschaft-politik/diese-laender-produzieren-am-meisten-strom-aus-wasserkraft</a:t>
            </a:r>
            <a:endParaRPr lang="de-DE" sz="700" dirty="0">
              <a:latin typeface="+mj-lt"/>
              <a:ea typeface="Verdana" panose="020B0604030504040204" pitchFamily="34" charset="0"/>
              <a:cs typeface="Verdana" panose="020B0604030504040204" pitchFamily="34" charset="0"/>
            </a:endParaRPr>
          </a:p>
        </p:txBody>
      </p:sp>
      <p:sp>
        <p:nvSpPr>
          <p:cNvPr id="16" name="Inhaltsplatzhalter 5"/>
          <p:cNvSpPr txBox="1">
            <a:spLocks/>
          </p:cNvSpPr>
          <p:nvPr/>
        </p:nvSpPr>
        <p:spPr>
          <a:xfrm>
            <a:off x="4448944" y="1050791"/>
            <a:ext cx="4464000" cy="4798268"/>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just">
              <a:spcBef>
                <a:spcPts val="300"/>
              </a:spcBef>
            </a:pPr>
            <a:r>
              <a:rPr lang="de-DE" sz="1120" dirty="0"/>
              <a:t>Weiterhin höchster Anteil an erneuerbaren Stromerzeugung </a:t>
            </a:r>
          </a:p>
          <a:p>
            <a:pPr algn="just">
              <a:spcBef>
                <a:spcPts val="300"/>
              </a:spcBef>
            </a:pPr>
            <a:r>
              <a:rPr lang="de-DE" sz="1200" dirty="0"/>
              <a:t>Effizienzpotenzial liegt in der Modernisierung und dem Ausbau bestehender Anlagen </a:t>
            </a:r>
          </a:p>
          <a:p>
            <a:pPr algn="just">
              <a:spcBef>
                <a:spcPts val="300"/>
              </a:spcBef>
            </a:pPr>
            <a:r>
              <a:rPr lang="de-DE" sz="1120" dirty="0"/>
              <a:t>Älteste regenerative Energiequelle mit ausgereiften und etablierten Technologie (seit Ende des 19. Jhd.)</a:t>
            </a:r>
          </a:p>
          <a:p>
            <a:pPr algn="just">
              <a:spcBef>
                <a:spcPts val="300"/>
              </a:spcBef>
            </a:pPr>
            <a:endParaRPr lang="de-DE" sz="1120" dirty="0"/>
          </a:p>
          <a:p>
            <a:pPr marL="0" indent="0" algn="just">
              <a:spcBef>
                <a:spcPts val="300"/>
              </a:spcBef>
              <a:buNone/>
            </a:pPr>
            <a:r>
              <a:rPr lang="de-DE" sz="1120" b="1" dirty="0">
                <a:solidFill>
                  <a:schemeClr val="tx2"/>
                </a:solidFill>
              </a:rPr>
              <a:t>Vorteile der Investition gegenüber anderen erneuerbaren Energien </a:t>
            </a:r>
          </a:p>
          <a:p>
            <a:pPr algn="just">
              <a:spcBef>
                <a:spcPts val="300"/>
              </a:spcBef>
            </a:pPr>
            <a:r>
              <a:rPr lang="de-DE" sz="1120" dirty="0"/>
              <a:t>Möglichkeiten der Erzeugungsregelung sowie Kombination mit Bewässerungskonzepten </a:t>
            </a:r>
          </a:p>
          <a:p>
            <a:pPr algn="just">
              <a:spcBef>
                <a:spcPts val="300"/>
              </a:spcBef>
            </a:pPr>
            <a:r>
              <a:rPr lang="de-DE" sz="1120" dirty="0"/>
              <a:t>Laufzeit von über </a:t>
            </a:r>
            <a:r>
              <a:rPr lang="de-DE" sz="1120" b="1" dirty="0">
                <a:solidFill>
                  <a:schemeClr val="accent4"/>
                </a:solidFill>
              </a:rPr>
              <a:t>80 Jahren </a:t>
            </a:r>
            <a:r>
              <a:rPr lang="de-DE" sz="1120" dirty="0"/>
              <a:t>mit größtem Nutzpotenzial in den südlichen Bundesländern  </a:t>
            </a:r>
          </a:p>
          <a:p>
            <a:pPr algn="just">
              <a:spcBef>
                <a:spcPts val="300"/>
              </a:spcBef>
            </a:pPr>
            <a:r>
              <a:rPr lang="de-DE" sz="1120" dirty="0"/>
              <a:t>Überseigen des Anlagenfonds  von v.a. Infrastruktur-Fonds</a:t>
            </a:r>
          </a:p>
          <a:p>
            <a:pPr algn="just">
              <a:spcBef>
                <a:spcPts val="300"/>
              </a:spcBef>
            </a:pPr>
            <a:r>
              <a:rPr lang="de-DE" sz="1120" dirty="0"/>
              <a:t>Größtes ungenutztes Potenzial in Schwellenländern: </a:t>
            </a:r>
          </a:p>
          <a:p>
            <a:pPr marL="600066" lvl="1" indent="-228600" algn="just">
              <a:spcBef>
                <a:spcPts val="300"/>
              </a:spcBef>
              <a:buAutoNum type="arabicParenBoth"/>
            </a:pPr>
            <a:r>
              <a:rPr lang="de-DE" sz="1120" dirty="0"/>
              <a:t>Russland (1.502 </a:t>
            </a:r>
            <a:r>
              <a:rPr lang="de-DE" sz="1120" dirty="0" err="1"/>
              <a:t>TWh</a:t>
            </a:r>
            <a:r>
              <a:rPr lang="de-DE" sz="1120" dirty="0"/>
              <a:t>)</a:t>
            </a:r>
          </a:p>
          <a:p>
            <a:pPr marL="600066" lvl="1" indent="-228600" algn="just">
              <a:spcBef>
                <a:spcPts val="300"/>
              </a:spcBef>
              <a:buAutoNum type="arabicParenBoth"/>
            </a:pPr>
            <a:r>
              <a:rPr lang="de-DE" sz="1120" dirty="0"/>
              <a:t>China (1.259 </a:t>
            </a:r>
            <a:r>
              <a:rPr lang="de-DE" sz="1120" dirty="0" err="1"/>
              <a:t>TWh</a:t>
            </a:r>
            <a:r>
              <a:rPr lang="de-DE" sz="1120" dirty="0"/>
              <a:t>)</a:t>
            </a:r>
          </a:p>
          <a:p>
            <a:pPr marL="600066" lvl="1" indent="-228600" algn="just">
              <a:spcBef>
                <a:spcPts val="300"/>
              </a:spcBef>
              <a:buAutoNum type="arabicParenBoth"/>
            </a:pPr>
            <a:r>
              <a:rPr lang="de-DE" sz="1120" dirty="0"/>
              <a:t>Indien (523 </a:t>
            </a:r>
            <a:r>
              <a:rPr lang="de-DE" sz="1120" dirty="0" err="1"/>
              <a:t>TWh</a:t>
            </a:r>
            <a:r>
              <a:rPr lang="de-DE" sz="1120" dirty="0"/>
              <a:t>)</a:t>
            </a:r>
          </a:p>
          <a:p>
            <a:pPr marL="600066" lvl="1" indent="-228600" algn="just">
              <a:spcBef>
                <a:spcPts val="300"/>
              </a:spcBef>
              <a:buAutoNum type="arabicParenBoth"/>
            </a:pPr>
            <a:r>
              <a:rPr lang="de-DE" sz="1120" dirty="0"/>
              <a:t>Brasilien (424 </a:t>
            </a:r>
            <a:r>
              <a:rPr lang="de-DE" sz="1120" dirty="0" err="1"/>
              <a:t>TWh</a:t>
            </a:r>
            <a:r>
              <a:rPr lang="de-DE" sz="1120" dirty="0"/>
              <a:t>) </a:t>
            </a:r>
          </a:p>
          <a:p>
            <a:pPr marL="600066" lvl="1" indent="-228600" algn="just">
              <a:spcBef>
                <a:spcPts val="300"/>
              </a:spcBef>
              <a:buAutoNum type="arabicParenBoth"/>
            </a:pPr>
            <a:r>
              <a:rPr lang="de-DE" sz="1120" dirty="0"/>
              <a:t>Peru (373 </a:t>
            </a:r>
            <a:r>
              <a:rPr lang="de-DE" sz="1120" dirty="0" err="1"/>
              <a:t>TWh</a:t>
            </a:r>
            <a:r>
              <a:rPr lang="de-DE" sz="1120" dirty="0"/>
              <a:t>)</a:t>
            </a:r>
          </a:p>
          <a:p>
            <a:pPr algn="just">
              <a:spcBef>
                <a:spcPts val="300"/>
              </a:spcBef>
            </a:pPr>
            <a:r>
              <a:rPr lang="de-DE" sz="1120" dirty="0"/>
              <a:t>Potenzial in Europa: Norwegen mit 165 </a:t>
            </a:r>
            <a:r>
              <a:rPr lang="de-DE" sz="1120" dirty="0" err="1"/>
              <a:t>TWh</a:t>
            </a:r>
            <a:r>
              <a:rPr lang="de-DE" sz="1120" dirty="0"/>
              <a:t>, Dt. nur 1,7 </a:t>
            </a:r>
            <a:r>
              <a:rPr lang="de-DE" sz="1120" dirty="0" err="1"/>
              <a:t>TWh</a:t>
            </a:r>
            <a:endParaRPr lang="de-DE" sz="1120" dirty="0"/>
          </a:p>
          <a:p>
            <a:pPr algn="just">
              <a:spcBef>
                <a:spcPts val="300"/>
              </a:spcBef>
            </a:pPr>
            <a:r>
              <a:rPr lang="de-DE" sz="1120" b="1" dirty="0">
                <a:solidFill>
                  <a:schemeClr val="accent4"/>
                </a:solidFill>
              </a:rPr>
              <a:t>Stabiler Cashflow</a:t>
            </a:r>
            <a:r>
              <a:rPr lang="de-DE" sz="1120" dirty="0"/>
              <a:t>: heiße Monate können mit Wasserspeicher ausgeglichen werden</a:t>
            </a:r>
          </a:p>
          <a:p>
            <a:pPr algn="just">
              <a:spcBef>
                <a:spcPts val="300"/>
              </a:spcBef>
            </a:pPr>
            <a:r>
              <a:rPr lang="de-DE" sz="1120" b="1" dirty="0">
                <a:solidFill>
                  <a:schemeClr val="accent4"/>
                </a:solidFill>
              </a:rPr>
              <a:t>Hoher Werterhalt und geringe Betriebskosten </a:t>
            </a:r>
          </a:p>
        </p:txBody>
      </p:sp>
      <p:graphicFrame>
        <p:nvGraphicFramePr>
          <p:cNvPr id="25" name="Chart 24"/>
          <p:cNvGraphicFramePr/>
          <p:nvPr>
            <p:extLst>
              <p:ext uri="{D42A27DB-BD31-4B8C-83A1-F6EECF244321}">
                <p14:modId xmlns:p14="http://schemas.microsoft.com/office/powerpoint/2010/main" val="3212861143"/>
              </p:ext>
            </p:extLst>
          </p:nvPr>
        </p:nvGraphicFramePr>
        <p:xfrm>
          <a:off x="526292" y="1412777"/>
          <a:ext cx="3706628" cy="3256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911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err="1"/>
              <a:t>Einzelne</a:t>
            </a:r>
            <a:r>
              <a:rPr lang="en-US" sz="1800" b="0" dirty="0"/>
              <a:t> </a:t>
            </a:r>
            <a:r>
              <a:rPr lang="en-US" sz="1800" b="0" dirty="0" err="1"/>
              <a:t>Sektoren</a:t>
            </a:r>
            <a:r>
              <a:rPr lang="en-US" sz="1800" b="0" dirty="0"/>
              <a:t> </a:t>
            </a:r>
            <a:r>
              <a:rPr lang="en-US" sz="1800" b="0" dirty="0" err="1"/>
              <a:t>Erneuerbarer</a:t>
            </a:r>
            <a:r>
              <a:rPr lang="en-US" sz="1800" b="0" dirty="0"/>
              <a:t> </a:t>
            </a:r>
            <a:r>
              <a:rPr lang="en-US" sz="1800" b="0" dirty="0" err="1"/>
              <a:t>Energie</a:t>
            </a:r>
            <a:r>
              <a:rPr lang="en-US" sz="1800" b="0" dirty="0"/>
              <a:t> </a:t>
            </a:r>
            <a:r>
              <a:rPr lang="en-US" sz="2400" dirty="0"/>
              <a:t/>
            </a:r>
            <a:br>
              <a:rPr lang="en-US" sz="2400" dirty="0"/>
            </a:br>
            <a:r>
              <a:rPr lang="en-US" sz="2400" dirty="0"/>
              <a:t>4. </a:t>
            </a:r>
            <a:r>
              <a:rPr lang="en-US" sz="2400" dirty="0" err="1"/>
              <a:t>Energieinfrastruktur</a:t>
            </a:r>
            <a:endParaRPr lang="en-US" sz="2400" dirty="0"/>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19</a:t>
            </a:fld>
            <a:endParaRPr lang="de-DE" dirty="0">
              <a:solidFill>
                <a:prstClr val="white"/>
              </a:solidFill>
              <a:latin typeface="Century Gothic" panose="020F0302020204030204"/>
            </a:endParaRPr>
          </a:p>
        </p:txBody>
      </p:sp>
      <p:sp>
        <p:nvSpPr>
          <p:cNvPr id="8" name="TextBox 7"/>
          <p:cNvSpPr txBox="1"/>
          <p:nvPr/>
        </p:nvSpPr>
        <p:spPr>
          <a:xfrm>
            <a:off x="128464" y="3933056"/>
            <a:ext cx="4392488" cy="107722"/>
          </a:xfrm>
          <a:prstGeom prst="rect">
            <a:avLst/>
          </a:prstGeom>
        </p:spPr>
        <p:txBody>
          <a:bodyPr vert="horz" wrap="square" lIns="0" tIns="0" rIns="0" bIns="0" rtlCol="0" anchor="t">
            <a:spAutoFit/>
          </a:bodyPr>
          <a:lstStyle/>
          <a:p>
            <a:r>
              <a:rPr lang="en-US" sz="700" dirty="0">
                <a:latin typeface="+mj-lt"/>
                <a:ea typeface="Verdana" panose="020B0604030504040204" pitchFamily="34" charset="0"/>
                <a:cs typeface="Verdana" panose="020B0604030504040204" pitchFamily="34" charset="0"/>
              </a:rPr>
              <a:t>Sources: https://www.bmwi.de/Redaktion/DE/Infografiken/Energie/verteilernetz.html</a:t>
            </a:r>
            <a:endParaRPr lang="de-DE" sz="700" dirty="0">
              <a:latin typeface="+mj-lt"/>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128464" y="1844824"/>
            <a:ext cx="4493548" cy="1944216"/>
          </a:xfrm>
          <a:prstGeom prst="rect">
            <a:avLst/>
          </a:prstGeom>
        </p:spPr>
      </p:pic>
      <p:sp>
        <p:nvSpPr>
          <p:cNvPr id="5" name="Rectangle 4"/>
          <p:cNvSpPr/>
          <p:nvPr/>
        </p:nvSpPr>
        <p:spPr>
          <a:xfrm>
            <a:off x="4104189" y="3293644"/>
            <a:ext cx="344757" cy="156283"/>
          </a:xfrm>
          <a:prstGeom prst="rect">
            <a:avLst/>
          </a:prstGeom>
          <a:solidFill>
            <a:srgbClr val="E0E9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latin typeface="+mj-lt"/>
              <a:ea typeface="Verdana" panose="020B0604030504040204" pitchFamily="34" charset="0"/>
              <a:cs typeface="Verdana" panose="020B0604030504040204" pitchFamily="34" charset="0"/>
            </a:endParaRPr>
          </a:p>
        </p:txBody>
      </p:sp>
      <p:sp>
        <p:nvSpPr>
          <p:cNvPr id="10" name="Rectangle 9"/>
          <p:cNvSpPr/>
          <p:nvPr/>
        </p:nvSpPr>
        <p:spPr>
          <a:xfrm>
            <a:off x="4104189" y="3371785"/>
            <a:ext cx="344757" cy="156283"/>
          </a:xfrm>
          <a:prstGeom prst="rect">
            <a:avLst/>
          </a:prstGeom>
          <a:solidFill>
            <a:srgbClr val="E0E9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latin typeface="+mj-lt"/>
              <a:ea typeface="Verdana" panose="020B0604030504040204" pitchFamily="34" charset="0"/>
              <a:cs typeface="Verdana" panose="020B0604030504040204" pitchFamily="34" charset="0"/>
            </a:endParaRPr>
          </a:p>
        </p:txBody>
      </p:sp>
      <p:sp>
        <p:nvSpPr>
          <p:cNvPr id="11" name="Rectangle 10"/>
          <p:cNvSpPr/>
          <p:nvPr/>
        </p:nvSpPr>
        <p:spPr>
          <a:xfrm>
            <a:off x="4438570" y="3293643"/>
            <a:ext cx="82382" cy="234425"/>
          </a:xfrm>
          <a:prstGeom prst="rect">
            <a:avLst/>
          </a:prstGeom>
          <a:solidFill>
            <a:srgbClr val="E0E9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latin typeface="+mj-lt"/>
              <a:ea typeface="Verdana" panose="020B0604030504040204" pitchFamily="34" charset="0"/>
              <a:cs typeface="Verdana" panose="020B0604030504040204" pitchFamily="34" charset="0"/>
            </a:endParaRPr>
          </a:p>
        </p:txBody>
      </p:sp>
      <p:sp>
        <p:nvSpPr>
          <p:cNvPr id="16" name="Inhaltsplatzhalter 5"/>
          <p:cNvSpPr txBox="1">
            <a:spLocks/>
          </p:cNvSpPr>
          <p:nvPr/>
        </p:nvSpPr>
        <p:spPr>
          <a:xfrm>
            <a:off x="4448944" y="1050791"/>
            <a:ext cx="4464000" cy="4798268"/>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tx2"/>
                </a:solidFill>
              </a:rPr>
              <a:t>Derzeitige Projekt- und Gesetzeslage</a:t>
            </a:r>
            <a:endParaRPr lang="de-DE" sz="1120" dirty="0"/>
          </a:p>
          <a:p>
            <a:pPr algn="just">
              <a:spcBef>
                <a:spcPts val="300"/>
              </a:spcBef>
            </a:pPr>
            <a:r>
              <a:rPr lang="de-DE" sz="1120" b="1" dirty="0" err="1">
                <a:solidFill>
                  <a:schemeClr val="bg2"/>
                </a:solidFill>
              </a:rPr>
              <a:t>Interkonnektor</a:t>
            </a:r>
            <a:r>
              <a:rPr lang="de-DE" sz="1120" b="1" dirty="0">
                <a:solidFill>
                  <a:schemeClr val="bg2"/>
                </a:solidFill>
              </a:rPr>
              <a:t> „</a:t>
            </a:r>
            <a:r>
              <a:rPr lang="de-DE" sz="1120" b="1" dirty="0" err="1">
                <a:solidFill>
                  <a:schemeClr val="bg2"/>
                </a:solidFill>
              </a:rPr>
              <a:t>NordLink</a:t>
            </a:r>
            <a:r>
              <a:rPr lang="de-DE" sz="1120" b="1" dirty="0">
                <a:solidFill>
                  <a:schemeClr val="bg2"/>
                </a:solidFill>
              </a:rPr>
              <a:t>“</a:t>
            </a:r>
            <a:r>
              <a:rPr lang="de-DE" sz="1120" dirty="0"/>
              <a:t> zwischen Deutschland und Norwegen als längste Seekabel-Stromverbindung der Welt </a:t>
            </a:r>
          </a:p>
          <a:p>
            <a:pPr algn="just">
              <a:spcBef>
                <a:spcPts val="300"/>
              </a:spcBef>
            </a:pPr>
            <a:r>
              <a:rPr lang="de-DE" sz="1120" dirty="0"/>
              <a:t>Ende 2019 ein Drittel Projekte nach dem </a:t>
            </a:r>
            <a:r>
              <a:rPr lang="de-DE" sz="1120" b="1" dirty="0">
                <a:solidFill>
                  <a:schemeClr val="bg2"/>
                </a:solidFill>
              </a:rPr>
              <a:t>Energieleitungsausbaugesetz</a:t>
            </a:r>
            <a:r>
              <a:rPr lang="de-DE" sz="1120" dirty="0"/>
              <a:t> (</a:t>
            </a:r>
            <a:r>
              <a:rPr lang="de-DE" sz="1120" dirty="0" err="1"/>
              <a:t>EnLAG</a:t>
            </a:r>
            <a:r>
              <a:rPr lang="de-DE" sz="1120" dirty="0"/>
              <a:t>) im Bau </a:t>
            </a:r>
            <a:endParaRPr lang="de-DE" sz="1120" dirty="0" smtClean="0"/>
          </a:p>
          <a:p>
            <a:pPr algn="just">
              <a:spcBef>
                <a:spcPts val="300"/>
              </a:spcBef>
            </a:pPr>
            <a:r>
              <a:rPr lang="de-DE" sz="1120" dirty="0" smtClean="0"/>
              <a:t>„</a:t>
            </a:r>
            <a:r>
              <a:rPr lang="de-DE" sz="1120" b="1" dirty="0">
                <a:solidFill>
                  <a:schemeClr val="bg2"/>
                </a:solidFill>
              </a:rPr>
              <a:t>Netzentwicklungsplan Strom 2021-2035</a:t>
            </a:r>
            <a:r>
              <a:rPr lang="de-DE" sz="1120" dirty="0"/>
              <a:t>“ (NEP 2035): Nord-Süd-Stromtransport hauptsächlich über Erdkabeltechnik </a:t>
            </a:r>
          </a:p>
          <a:p>
            <a:pPr algn="just">
              <a:spcBef>
                <a:spcPts val="300"/>
              </a:spcBef>
            </a:pPr>
            <a:r>
              <a:rPr lang="de-DE" sz="1120" dirty="0"/>
              <a:t>Durch </a:t>
            </a:r>
            <a:r>
              <a:rPr lang="de-DE" sz="1120" dirty="0" smtClean="0"/>
              <a:t>das </a:t>
            </a:r>
            <a:r>
              <a:rPr lang="de-DE" sz="1120" b="1" dirty="0">
                <a:solidFill>
                  <a:schemeClr val="bg2"/>
                </a:solidFill>
              </a:rPr>
              <a:t>Netzausbaubeschleunigungsgesetz</a:t>
            </a:r>
            <a:r>
              <a:rPr lang="de-DE" sz="1120" dirty="0"/>
              <a:t> (NABEG) und </a:t>
            </a:r>
            <a:r>
              <a:rPr lang="de-DE" sz="1120" b="1" dirty="0">
                <a:solidFill>
                  <a:schemeClr val="bg2"/>
                </a:solidFill>
              </a:rPr>
              <a:t>Energiewirtschaftsgesetz</a:t>
            </a:r>
            <a:r>
              <a:rPr lang="de-DE" sz="1120" dirty="0"/>
              <a:t> (EnWG) wird der Ausbau und die Modernisierung von Verteil- und Übertragungsnetze gesetzlich geregelt </a:t>
            </a:r>
          </a:p>
          <a:p>
            <a:pPr algn="just">
              <a:spcBef>
                <a:spcPts val="300"/>
              </a:spcBef>
            </a:pPr>
            <a:r>
              <a:rPr lang="de-DE" sz="1120" dirty="0"/>
              <a:t>HGÜ-Stromautobahn: 650 km Länge mit bereits erteilten Genehmigungen der </a:t>
            </a:r>
            <a:r>
              <a:rPr lang="de-DE" sz="1120" dirty="0" err="1"/>
              <a:t>SueLink</a:t>
            </a:r>
            <a:r>
              <a:rPr lang="de-DE" sz="1120" dirty="0"/>
              <a:t> und </a:t>
            </a:r>
            <a:r>
              <a:rPr lang="de-DE" sz="1120" dirty="0" err="1"/>
              <a:t>Ultranet</a:t>
            </a:r>
            <a:r>
              <a:rPr lang="de-DE" sz="1120" dirty="0"/>
              <a:t> in Baden-Württemberg </a:t>
            </a:r>
          </a:p>
          <a:p>
            <a:pPr marL="0" indent="0" algn="just">
              <a:spcBef>
                <a:spcPts val="300"/>
              </a:spcBef>
              <a:buNone/>
            </a:pPr>
            <a:endParaRPr lang="de-DE" sz="1120" dirty="0"/>
          </a:p>
          <a:p>
            <a:pPr marL="0" indent="0" algn="just">
              <a:spcBef>
                <a:spcPts val="300"/>
              </a:spcBef>
              <a:buNone/>
            </a:pPr>
            <a:r>
              <a:rPr lang="de-DE" sz="1120" b="1" dirty="0" smtClean="0">
                <a:solidFill>
                  <a:schemeClr val="tx2"/>
                </a:solidFill>
              </a:rPr>
              <a:t>Investitionsmöglichkeiten </a:t>
            </a:r>
          </a:p>
          <a:p>
            <a:pPr algn="just">
              <a:spcBef>
                <a:spcPts val="300"/>
              </a:spcBef>
            </a:pPr>
            <a:r>
              <a:rPr lang="de-DE" sz="1120" dirty="0" smtClean="0"/>
              <a:t>Entlang </a:t>
            </a:r>
            <a:r>
              <a:rPr lang="de-DE" sz="1120" dirty="0"/>
              <a:t>der gesamten Wertschöpfungskette (Strom-erzeugung, -speicherung, Energieübertragung und –</a:t>
            </a:r>
            <a:r>
              <a:rPr lang="de-DE" sz="1120" dirty="0" err="1"/>
              <a:t>verteilung</a:t>
            </a:r>
            <a:r>
              <a:rPr lang="de-DE" sz="1120" dirty="0"/>
              <a:t>)</a:t>
            </a:r>
          </a:p>
          <a:p>
            <a:pPr marL="0" indent="0" algn="just">
              <a:spcBef>
                <a:spcPts val="300"/>
              </a:spcBef>
              <a:buNone/>
            </a:pPr>
            <a:endParaRPr lang="de-DE" sz="1120" dirty="0"/>
          </a:p>
        </p:txBody>
      </p:sp>
    </p:spTree>
    <p:extLst>
      <p:ext uri="{BB962C8B-B14F-4D97-AF65-F5344CB8AC3E}">
        <p14:creationId xmlns:p14="http://schemas.microsoft.com/office/powerpoint/2010/main" val="3333815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1388" y="3217223"/>
            <a:ext cx="8944100" cy="600101"/>
          </a:xfrm>
        </p:spPr>
        <p:txBody>
          <a:bodyPr/>
          <a:lstStyle/>
          <a:p>
            <a:r>
              <a:rPr lang="de-DE" dirty="0" smtClean="0"/>
              <a:t>„Investors </a:t>
            </a:r>
            <a:r>
              <a:rPr lang="de-DE" dirty="0" err="1"/>
              <a:t>g</a:t>
            </a:r>
            <a:r>
              <a:rPr lang="de-DE" dirty="0" err="1" smtClean="0"/>
              <a:t>oing</a:t>
            </a:r>
            <a:r>
              <a:rPr lang="de-DE" dirty="0" smtClean="0"/>
              <a:t> Green“ </a:t>
            </a:r>
            <a:endParaRPr lang="de-DE" dirty="0"/>
          </a:p>
        </p:txBody>
      </p:sp>
    </p:spTree>
    <p:extLst>
      <p:ext uri="{BB962C8B-B14F-4D97-AF65-F5344CB8AC3E}">
        <p14:creationId xmlns:p14="http://schemas.microsoft.com/office/powerpoint/2010/main" val="260197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1388" y="3217223"/>
            <a:ext cx="8944100" cy="600101"/>
          </a:xfrm>
        </p:spPr>
        <p:txBody>
          <a:bodyPr/>
          <a:lstStyle/>
          <a:p>
            <a:r>
              <a:rPr lang="de-DE" dirty="0" smtClean="0"/>
              <a:t>Risiken </a:t>
            </a:r>
            <a:r>
              <a:rPr lang="de-DE" dirty="0" smtClean="0"/>
              <a:t>und Vorteile der </a:t>
            </a:r>
            <a:r>
              <a:rPr lang="de-DE" dirty="0" smtClean="0"/>
              <a:t>Investition in Erneuerbare Energien </a:t>
            </a:r>
            <a:endParaRPr lang="de-DE" dirty="0"/>
          </a:p>
        </p:txBody>
      </p:sp>
    </p:spTree>
    <p:extLst>
      <p:ext uri="{BB962C8B-B14F-4D97-AF65-F5344CB8AC3E}">
        <p14:creationId xmlns:p14="http://schemas.microsoft.com/office/powerpoint/2010/main" val="401076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609398"/>
          </a:xfrm>
        </p:spPr>
        <p:txBody>
          <a:bodyPr/>
          <a:lstStyle/>
          <a:p>
            <a:r>
              <a:rPr lang="de-DE" sz="1800" b="0" dirty="0">
                <a:solidFill>
                  <a:srgbClr val="244C5A"/>
                </a:solidFill>
              </a:rPr>
              <a:t> </a:t>
            </a:r>
            <a:r>
              <a:rPr lang="de-DE" sz="1800" b="0" dirty="0" smtClean="0">
                <a:solidFill>
                  <a:srgbClr val="244C5A"/>
                </a:solidFill>
              </a:rPr>
              <a:t>Risike</a:t>
            </a:r>
            <a:r>
              <a:rPr lang="de-DE" sz="1800" b="0" dirty="0" smtClean="0">
                <a:solidFill>
                  <a:srgbClr val="244C5A"/>
                </a:solidFill>
              </a:rPr>
              <a:t>n und Vorteile der Investition in Erneuerbare Energien </a:t>
            </a:r>
            <a:r>
              <a:rPr lang="de-DE" sz="2800" b="0" dirty="0">
                <a:solidFill>
                  <a:srgbClr val="244C5A"/>
                </a:solidFill>
              </a:rPr>
              <a:t/>
            </a:r>
            <a:br>
              <a:rPr lang="de-DE" sz="2800" b="0" dirty="0">
                <a:solidFill>
                  <a:srgbClr val="244C5A"/>
                </a:solidFill>
              </a:rPr>
            </a:br>
            <a:r>
              <a:rPr lang="de-DE" dirty="0" smtClean="0">
                <a:solidFill>
                  <a:srgbClr val="244C5A"/>
                </a:solidFill>
              </a:rPr>
              <a:t>Vorteile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pPr/>
              <a:t>21</a:t>
            </a:fld>
            <a:endParaRPr lang="de-DE" dirty="0"/>
          </a:p>
        </p:txBody>
      </p:sp>
      <p:graphicFrame>
        <p:nvGraphicFramePr>
          <p:cNvPr id="6" name="Inhaltsplatzhalter 7"/>
          <p:cNvGraphicFramePr>
            <a:graphicFrameLocks/>
          </p:cNvGraphicFramePr>
          <p:nvPr>
            <p:extLst>
              <p:ext uri="{D42A27DB-BD31-4B8C-83A1-F6EECF244321}">
                <p14:modId xmlns:p14="http://schemas.microsoft.com/office/powerpoint/2010/main" val="2846413121"/>
              </p:ext>
            </p:extLst>
          </p:nvPr>
        </p:nvGraphicFramePr>
        <p:xfrm>
          <a:off x="408832" y="1467308"/>
          <a:ext cx="8864649" cy="2486760"/>
        </p:xfrm>
        <a:graphic>
          <a:graphicData uri="http://schemas.openxmlformats.org/drawingml/2006/table">
            <a:tbl>
              <a:tblPr firstRow="1" bandRow="1">
                <a:tableStyleId>{2D5ABB26-0587-4C30-8999-92F81FD0307C}</a:tableStyleId>
              </a:tblPr>
              <a:tblGrid>
                <a:gridCol w="2092068">
                  <a:extLst>
                    <a:ext uri="{9D8B030D-6E8A-4147-A177-3AD203B41FA5}">
                      <a16:colId xmlns:a16="http://schemas.microsoft.com/office/drawing/2014/main" val="1229464455"/>
                    </a:ext>
                  </a:extLst>
                </a:gridCol>
                <a:gridCol w="6772581">
                  <a:extLst>
                    <a:ext uri="{9D8B030D-6E8A-4147-A177-3AD203B41FA5}">
                      <a16:colId xmlns:a16="http://schemas.microsoft.com/office/drawing/2014/main" val="3139093795"/>
                    </a:ext>
                  </a:extLst>
                </a:gridCol>
              </a:tblGrid>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 Verbesserung des eigenen</a:t>
                      </a:r>
                      <a:r>
                        <a:rPr lang="de-DE" sz="1000" b="1" baseline="0" dirty="0" smtClean="0">
                          <a:solidFill>
                            <a:schemeClr val="tx2"/>
                          </a:solidFill>
                          <a:ea typeface="Verdana" panose="020B0604030504040204" pitchFamily="34" charset="0"/>
                          <a:cs typeface="Verdana" panose="020B0604030504040204" pitchFamily="34" charset="0"/>
                        </a:rPr>
                        <a:t> Unternehmensergebnisses</a:t>
                      </a:r>
                    </a:p>
                    <a:p>
                      <a:pPr algn="ctr">
                        <a:spcBef>
                          <a:spcPts val="600"/>
                        </a:spcBef>
                      </a:pPr>
                      <a:r>
                        <a:rPr lang="de-DE" sz="1000" b="1" baseline="0" dirty="0" smtClean="0">
                          <a:solidFill>
                            <a:schemeClr val="tx2"/>
                          </a:solidFill>
                          <a:ea typeface="Verdana" panose="020B0604030504040204" pitchFamily="34" charset="0"/>
                          <a:cs typeface="Verdana" panose="020B0604030504040204" pitchFamily="34" charset="0"/>
                        </a:rPr>
                        <a:t>(Fokus ESG-</a:t>
                      </a:r>
                      <a:r>
                        <a:rPr lang="de-DE" sz="1000" b="1" baseline="0" dirty="0" err="1" smtClean="0">
                          <a:solidFill>
                            <a:schemeClr val="tx2"/>
                          </a:solidFill>
                          <a:ea typeface="Verdana" panose="020B0604030504040204" pitchFamily="34" charset="0"/>
                          <a:cs typeface="Verdana" panose="020B0604030504040204" pitchFamily="34" charset="0"/>
                        </a:rPr>
                        <a:t>Scores</a:t>
                      </a:r>
                      <a:r>
                        <a:rPr lang="de-DE" sz="1000" b="1" baseline="0" dirty="0" smtClean="0">
                          <a:solidFill>
                            <a:schemeClr val="tx2"/>
                          </a:solidFill>
                          <a:ea typeface="Verdana" panose="020B0604030504040204" pitchFamily="34" charset="0"/>
                          <a:cs typeface="Verdana" panose="020B0604030504040204" pitchFamily="34" charset="0"/>
                        </a:rPr>
                        <a:t>)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Ausrichten des eigenen Markenbewusstseins auf ESG-Eigenschaften (v.a. in Hinblick auf Nachhaltigkeitsberichtserstattung)</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Reduktion des eigenen Stromverbrauchs</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Nachhaltigkeitsprämie</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Grundsätzlich sollten Unternehmen mit starken ESG-</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Scores</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(Verbesserung mithilfe von Fusionen) und einer guten Unternehmensführung solidere Bilanzen sowie geringere physische Risiken aufweisen.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Bei der Investition in Unternehmen mit starken ESG-</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Scores</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sollten diese Unternehmen von günstigeren Refinanzierungskosten profitieren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Die Verwendung von ESG-Kriterien kann einen positiven Einfluss auf das Risikomanagement bzw. die Reduktion von extremen Verlusten („</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tail</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risks</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haben: ESG-Analysen liefern zusätzliche Informationen zum systematischen Risiko von Unternehmen, die über reine Finanzkennzahlen hinausgehen.</a:t>
                      </a: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620483777"/>
                  </a:ext>
                </a:extLst>
              </a:tr>
            </a:tbl>
          </a:graphicData>
        </a:graphic>
      </p:graphicFrame>
    </p:spTree>
    <p:extLst>
      <p:ext uri="{BB962C8B-B14F-4D97-AF65-F5344CB8AC3E}">
        <p14:creationId xmlns:p14="http://schemas.microsoft.com/office/powerpoint/2010/main" val="1812507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609398"/>
          </a:xfrm>
        </p:spPr>
        <p:txBody>
          <a:bodyPr/>
          <a:lstStyle/>
          <a:p>
            <a:r>
              <a:rPr lang="de-DE" sz="1800" b="0" dirty="0">
                <a:solidFill>
                  <a:srgbClr val="244C5A"/>
                </a:solidFill>
              </a:rPr>
              <a:t> </a:t>
            </a:r>
            <a:r>
              <a:rPr lang="de-DE" sz="1800" b="0" dirty="0" smtClean="0">
                <a:solidFill>
                  <a:srgbClr val="244C5A"/>
                </a:solidFill>
              </a:rPr>
              <a:t>Risike</a:t>
            </a:r>
            <a:r>
              <a:rPr lang="de-DE" sz="1800" b="0" dirty="0" smtClean="0">
                <a:solidFill>
                  <a:srgbClr val="244C5A"/>
                </a:solidFill>
              </a:rPr>
              <a:t>n und Vorteile der Investition in Erneuerbare Energien </a:t>
            </a:r>
            <a:r>
              <a:rPr lang="de-DE" sz="2800" b="0" dirty="0">
                <a:solidFill>
                  <a:srgbClr val="244C5A"/>
                </a:solidFill>
              </a:rPr>
              <a:t/>
            </a:r>
            <a:br>
              <a:rPr lang="de-DE" sz="2800" b="0" dirty="0">
                <a:solidFill>
                  <a:srgbClr val="244C5A"/>
                </a:solidFill>
              </a:rPr>
            </a:br>
            <a:r>
              <a:rPr lang="de-DE" dirty="0" smtClean="0">
                <a:solidFill>
                  <a:srgbClr val="244C5A"/>
                </a:solidFill>
              </a:rPr>
              <a:t>Vorteile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pPr/>
              <a:t>22</a:t>
            </a:fld>
            <a:endParaRPr lang="de-DE" dirty="0"/>
          </a:p>
        </p:txBody>
      </p:sp>
      <p:graphicFrame>
        <p:nvGraphicFramePr>
          <p:cNvPr id="6" name="Inhaltsplatzhalter 7"/>
          <p:cNvGraphicFramePr>
            <a:graphicFrameLocks/>
          </p:cNvGraphicFramePr>
          <p:nvPr>
            <p:extLst/>
          </p:nvPr>
        </p:nvGraphicFramePr>
        <p:xfrm>
          <a:off x="408832" y="1467308"/>
          <a:ext cx="8864649" cy="3675480"/>
        </p:xfrm>
        <a:graphic>
          <a:graphicData uri="http://schemas.openxmlformats.org/drawingml/2006/table">
            <a:tbl>
              <a:tblPr firstRow="1" bandRow="1">
                <a:tableStyleId>{2D5ABB26-0587-4C30-8999-92F81FD0307C}</a:tableStyleId>
              </a:tblPr>
              <a:tblGrid>
                <a:gridCol w="2092068">
                  <a:extLst>
                    <a:ext uri="{9D8B030D-6E8A-4147-A177-3AD203B41FA5}">
                      <a16:colId xmlns:a16="http://schemas.microsoft.com/office/drawing/2014/main" val="1229464455"/>
                    </a:ext>
                  </a:extLst>
                </a:gridCol>
                <a:gridCol w="6772581">
                  <a:extLst>
                    <a:ext uri="{9D8B030D-6E8A-4147-A177-3AD203B41FA5}">
                      <a16:colId xmlns:a16="http://schemas.microsoft.com/office/drawing/2014/main" val="3139093795"/>
                    </a:ext>
                  </a:extLst>
                </a:gridCol>
              </a:tblGrid>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Steuerliche Vorteile bei Investitionen in Unternehmen des Erneuerbare-Energien-Sektors</a:t>
                      </a:r>
                      <a:r>
                        <a:rPr lang="de-DE" sz="1000" b="1" baseline="0" dirty="0" smtClean="0">
                          <a:solidFill>
                            <a:schemeClr val="tx2"/>
                          </a:solidFill>
                          <a:ea typeface="Verdana" panose="020B0604030504040204" pitchFamily="34" charset="0"/>
                          <a:cs typeface="Verdana" panose="020B0604030504040204" pitchFamily="34" charset="0"/>
                        </a:rPr>
                        <a:t> </a:t>
                      </a:r>
                      <a:r>
                        <a:rPr lang="de-DE" sz="1000" b="1" dirty="0" smtClean="0">
                          <a:solidFill>
                            <a:schemeClr val="tx2"/>
                          </a:solidFill>
                          <a:ea typeface="Verdana" panose="020B0604030504040204" pitchFamily="34" charset="0"/>
                          <a:cs typeface="Verdana" panose="020B0604030504040204" pitchFamily="34" charset="0"/>
                        </a:rPr>
                        <a:t>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Gesetzliche Einspeisevergütung EEG: Kernpunkt = Netzbetreiber sind verpflichtet, Stromquellen aus erneuerbaren Energien (v.a. Fotovoltaik, Windkraft und Biomassekraftwerke) unverzüglich vorrangig an das Stromnetz anzuschließen, den eingespeisten Strom abzunehmen und zu festgelegten Sätzen zu vergüten (sog. Einspeisevergütung)</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Einkommenssteuerliche Vorteile:</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Aktivierung und Abschreibung von Photovoltaik und Windparks</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Abschreibungszeitraum 20 Jahre</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Investitionsabzugsbetrag</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Möglichkeit: innerhalb der drei Kalenderjahre vor dem Erwerb der Anlage kann einkommensmindernd ein Betrag </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i.H.v</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40 % der voraussichtlichen Anschaffungskosten steuermindernd geltend gemacht werden</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Folge: Steuerliche Abschreibung mindert sich dementsprechend</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Vorteil: Vorzieheffekt und Steuerminderung bei Geltendmachung kann zur Finanzierung der Anlage eingesetzt werden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Bei Veräußerung</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Mit Stromeinspeisungsvertrag: Veräußerung unterliegt nicht der Umsatzsteuer</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Ohne Stromeinspeisungsvertrag: keine Geschäftsveräußerung im Ganzen  steuerpflichtige Verkauf</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endParaRPr kumimoji="0" lang="de-DE" sz="1050" b="0" i="0" u="none" strike="noStrike" kern="1200" cap="none" spc="0" normalizeH="0" baseline="0" noProof="0" dirty="0" smtClean="0">
                        <a:ln>
                          <a:noFill/>
                        </a:ln>
                        <a:solidFill>
                          <a:prstClr val="black"/>
                        </a:solidFill>
                        <a:effectLst/>
                        <a:uLnTx/>
                        <a:uFillTx/>
                        <a:latin typeface="+mn-lt"/>
                        <a:ea typeface="+mn-ea"/>
                        <a:cs typeface="+mn-cs"/>
                      </a:endParaRP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620483777"/>
                  </a:ext>
                </a:extLst>
              </a:tr>
            </a:tbl>
          </a:graphicData>
        </a:graphic>
      </p:graphicFrame>
    </p:spTree>
    <p:extLst>
      <p:ext uri="{BB962C8B-B14F-4D97-AF65-F5344CB8AC3E}">
        <p14:creationId xmlns:p14="http://schemas.microsoft.com/office/powerpoint/2010/main" val="3860354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609398"/>
          </a:xfrm>
        </p:spPr>
        <p:txBody>
          <a:bodyPr/>
          <a:lstStyle/>
          <a:p>
            <a:r>
              <a:rPr lang="de-DE" sz="1800" b="0" dirty="0">
                <a:solidFill>
                  <a:srgbClr val="244C5A"/>
                </a:solidFill>
              </a:rPr>
              <a:t> </a:t>
            </a:r>
            <a:r>
              <a:rPr lang="de-DE" sz="1800" b="0" dirty="0" smtClean="0">
                <a:solidFill>
                  <a:srgbClr val="244C5A"/>
                </a:solidFill>
              </a:rPr>
              <a:t>Risike</a:t>
            </a:r>
            <a:r>
              <a:rPr lang="de-DE" sz="1800" b="0" dirty="0" smtClean="0">
                <a:solidFill>
                  <a:srgbClr val="244C5A"/>
                </a:solidFill>
              </a:rPr>
              <a:t>n und Vorteile der Investition in Erneuerbare Energien </a:t>
            </a:r>
            <a:r>
              <a:rPr lang="de-DE" sz="2800" b="0" dirty="0">
                <a:solidFill>
                  <a:srgbClr val="244C5A"/>
                </a:solidFill>
              </a:rPr>
              <a:t/>
            </a:r>
            <a:br>
              <a:rPr lang="de-DE" sz="2800" b="0" dirty="0">
                <a:solidFill>
                  <a:srgbClr val="244C5A"/>
                </a:solidFill>
              </a:rPr>
            </a:br>
            <a:r>
              <a:rPr lang="de-DE" dirty="0" smtClean="0">
                <a:solidFill>
                  <a:srgbClr val="244C5A"/>
                </a:solidFill>
              </a:rPr>
              <a:t>Vorteile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pPr/>
              <a:t>23</a:t>
            </a:fld>
            <a:endParaRPr lang="de-DE" dirty="0"/>
          </a:p>
        </p:txBody>
      </p:sp>
      <p:graphicFrame>
        <p:nvGraphicFramePr>
          <p:cNvPr id="6" name="Inhaltsplatzhalter 7"/>
          <p:cNvGraphicFramePr>
            <a:graphicFrameLocks/>
          </p:cNvGraphicFramePr>
          <p:nvPr>
            <p:extLst>
              <p:ext uri="{D42A27DB-BD31-4B8C-83A1-F6EECF244321}">
                <p14:modId xmlns:p14="http://schemas.microsoft.com/office/powerpoint/2010/main" val="2425359330"/>
              </p:ext>
            </p:extLst>
          </p:nvPr>
        </p:nvGraphicFramePr>
        <p:xfrm>
          <a:off x="408832" y="1467308"/>
          <a:ext cx="8864649" cy="4607760"/>
        </p:xfrm>
        <a:graphic>
          <a:graphicData uri="http://schemas.openxmlformats.org/drawingml/2006/table">
            <a:tbl>
              <a:tblPr firstRow="1" bandRow="1">
                <a:tableStyleId>{2D5ABB26-0587-4C30-8999-92F81FD0307C}</a:tableStyleId>
              </a:tblPr>
              <a:tblGrid>
                <a:gridCol w="2092068">
                  <a:extLst>
                    <a:ext uri="{9D8B030D-6E8A-4147-A177-3AD203B41FA5}">
                      <a16:colId xmlns:a16="http://schemas.microsoft.com/office/drawing/2014/main" val="1229464455"/>
                    </a:ext>
                  </a:extLst>
                </a:gridCol>
                <a:gridCol w="6772581">
                  <a:extLst>
                    <a:ext uri="{9D8B030D-6E8A-4147-A177-3AD203B41FA5}">
                      <a16:colId xmlns:a16="http://schemas.microsoft.com/office/drawing/2014/main" val="3139093795"/>
                    </a:ext>
                  </a:extLst>
                </a:gridCol>
              </a:tblGrid>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Steuerliche Vorteile bei Investitionen in Unternehmen des Erneuerbare-Energien-Sektors</a:t>
                      </a:r>
                      <a:r>
                        <a:rPr lang="de-DE" sz="1000" b="1" baseline="0" dirty="0" smtClean="0">
                          <a:solidFill>
                            <a:schemeClr val="tx2"/>
                          </a:solidFill>
                          <a:ea typeface="Verdana" panose="020B0604030504040204" pitchFamily="34" charset="0"/>
                          <a:cs typeface="Verdana" panose="020B0604030504040204" pitchFamily="34" charset="0"/>
                        </a:rPr>
                        <a:t> </a:t>
                      </a:r>
                      <a:r>
                        <a:rPr lang="de-DE" sz="1000" b="1" dirty="0" smtClean="0">
                          <a:solidFill>
                            <a:schemeClr val="tx2"/>
                          </a:solidFill>
                          <a:ea typeface="Verdana" panose="020B0604030504040204" pitchFamily="34" charset="0"/>
                          <a:cs typeface="Verdana" panose="020B0604030504040204" pitchFamily="34" charset="0"/>
                        </a:rPr>
                        <a:t>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Strom ist nach § 9 Abs. 1 Nr. 3 Buchstabe b StromStG von der Steuer befreit, wenn er in Anlagen mit einer elektrischen Nennleistung von bis zu zwei Megawatt erzeugt und von demjenigen, der die Anlage betreibt oder betreiben lässt, an Letztverbraucher geleistet wird, die den Strom im räumlichen Zusammenhang zu der Anlage entnehmen.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Durch die zweite Verordnung zur Änderung der Energiesteuer- und der Stromsteuer-Durchführungsverordnung vom 24.7.2013 (BGBl 2013 I S. 2763) wurde mit § 12b Abs. 4 StromStV eine Regelung zur Konkretisierung des Tatbestandmerkmals der Leistungsbeziehungen in die Stromsteuer-Durchführungsverordnung eingefügt.</a:t>
                      </a: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620483777"/>
                  </a:ext>
                </a:extLst>
              </a:tr>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Vorteile der einzelnen</a:t>
                      </a:r>
                      <a:r>
                        <a:rPr lang="de-DE" sz="1000" b="1" baseline="0" dirty="0" smtClean="0">
                          <a:solidFill>
                            <a:schemeClr val="tx2"/>
                          </a:solidFill>
                          <a:ea typeface="Verdana" panose="020B0604030504040204" pitchFamily="34" charset="0"/>
                          <a:cs typeface="Verdana" panose="020B0604030504040204" pitchFamily="34" charset="0"/>
                        </a:rPr>
                        <a:t> Erneuerbaren-Energien-Bereiche</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Photovoltaik: </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günstigste Erneuerbare-Energien-Technologien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Wasserkraft:</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konstante Einspeisewerte (Rendite weitestgehend berechenbar)</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stabiler Cashflow (Wasserspeicher kann Wasserknappheit ausgleichen)</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Hoher Werterhalt und geringe Betriebskosten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Windkraft:</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Widerstandsfähigkeit der Windindustrie trotz Marktveränderungen (COVID-19 etc.)</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Ausbau des Off-</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Shore</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Potenzials</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Energieinfrastruktur:</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Derzeitige Projektlage auf einen Ausbau ausgelegt</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Vielfältige Investitionsmöglichkeiten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Bei Investitionen in Solarfonds oder auch in Windkraftfonds in der Rechtsform einer GmbH &amp; Co. KG wird ein Teil der bei anderen Anlagen üblichen Risiken durch die garantierte Einspeisevergütung abgefedert</a:t>
                      </a: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264386978"/>
                  </a:ext>
                </a:extLst>
              </a:tr>
            </a:tbl>
          </a:graphicData>
        </a:graphic>
      </p:graphicFrame>
    </p:spTree>
    <p:extLst>
      <p:ext uri="{BB962C8B-B14F-4D97-AF65-F5344CB8AC3E}">
        <p14:creationId xmlns:p14="http://schemas.microsoft.com/office/powerpoint/2010/main" val="3203380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609398"/>
          </a:xfrm>
        </p:spPr>
        <p:txBody>
          <a:bodyPr/>
          <a:lstStyle/>
          <a:p>
            <a:r>
              <a:rPr lang="de-DE" sz="1800" b="0" dirty="0">
                <a:solidFill>
                  <a:srgbClr val="244C5A"/>
                </a:solidFill>
              </a:rPr>
              <a:t> </a:t>
            </a:r>
            <a:r>
              <a:rPr lang="de-DE" sz="1800" b="0" dirty="0" smtClean="0">
                <a:solidFill>
                  <a:srgbClr val="244C5A"/>
                </a:solidFill>
              </a:rPr>
              <a:t>Risike</a:t>
            </a:r>
            <a:r>
              <a:rPr lang="de-DE" sz="1800" b="0" dirty="0" smtClean="0">
                <a:solidFill>
                  <a:srgbClr val="244C5A"/>
                </a:solidFill>
              </a:rPr>
              <a:t>n und Vorteile der Investition in Erneuerbare Energien </a:t>
            </a:r>
            <a:r>
              <a:rPr lang="de-DE" sz="2800" b="0" dirty="0">
                <a:solidFill>
                  <a:srgbClr val="244C5A"/>
                </a:solidFill>
              </a:rPr>
              <a:t/>
            </a:r>
            <a:br>
              <a:rPr lang="de-DE" sz="2800" b="0" dirty="0">
                <a:solidFill>
                  <a:srgbClr val="244C5A"/>
                </a:solidFill>
              </a:rPr>
            </a:br>
            <a:r>
              <a:rPr lang="de-DE" dirty="0" smtClean="0">
                <a:solidFill>
                  <a:srgbClr val="244C5A"/>
                </a:solidFill>
              </a:rPr>
              <a:t>Vorteile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pPr/>
              <a:t>24</a:t>
            </a:fld>
            <a:endParaRPr lang="de-DE" dirty="0"/>
          </a:p>
        </p:txBody>
      </p:sp>
      <p:graphicFrame>
        <p:nvGraphicFramePr>
          <p:cNvPr id="6" name="Inhaltsplatzhalter 7"/>
          <p:cNvGraphicFramePr>
            <a:graphicFrameLocks/>
          </p:cNvGraphicFramePr>
          <p:nvPr>
            <p:extLst>
              <p:ext uri="{D42A27DB-BD31-4B8C-83A1-F6EECF244321}">
                <p14:modId xmlns:p14="http://schemas.microsoft.com/office/powerpoint/2010/main" val="3781225476"/>
              </p:ext>
            </p:extLst>
          </p:nvPr>
        </p:nvGraphicFramePr>
        <p:xfrm>
          <a:off x="408832" y="1467308"/>
          <a:ext cx="8864649" cy="4805880"/>
        </p:xfrm>
        <a:graphic>
          <a:graphicData uri="http://schemas.openxmlformats.org/drawingml/2006/table">
            <a:tbl>
              <a:tblPr firstRow="1" bandRow="1">
                <a:tableStyleId>{2D5ABB26-0587-4C30-8999-92F81FD0307C}</a:tableStyleId>
              </a:tblPr>
              <a:tblGrid>
                <a:gridCol w="2092068">
                  <a:extLst>
                    <a:ext uri="{9D8B030D-6E8A-4147-A177-3AD203B41FA5}">
                      <a16:colId xmlns:a16="http://schemas.microsoft.com/office/drawing/2014/main" val="1229464455"/>
                    </a:ext>
                  </a:extLst>
                </a:gridCol>
                <a:gridCol w="6772581">
                  <a:extLst>
                    <a:ext uri="{9D8B030D-6E8A-4147-A177-3AD203B41FA5}">
                      <a16:colId xmlns:a16="http://schemas.microsoft.com/office/drawing/2014/main" val="3139093795"/>
                    </a:ext>
                  </a:extLst>
                </a:gridCol>
              </a:tblGrid>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Steuerliche Vorteile bei Investitionen in Unternehmen des Erneuerbare-Energien-Sektors</a:t>
                      </a:r>
                      <a:r>
                        <a:rPr lang="de-DE" sz="1000" b="1" baseline="0" dirty="0" smtClean="0">
                          <a:solidFill>
                            <a:schemeClr val="tx2"/>
                          </a:solidFill>
                          <a:ea typeface="Verdana" panose="020B0604030504040204" pitchFamily="34" charset="0"/>
                          <a:cs typeface="Verdana" panose="020B0604030504040204" pitchFamily="34" charset="0"/>
                        </a:rPr>
                        <a:t> </a:t>
                      </a:r>
                      <a:r>
                        <a:rPr lang="de-DE" sz="1000" b="1" dirty="0" smtClean="0">
                          <a:solidFill>
                            <a:schemeClr val="tx2"/>
                          </a:solidFill>
                          <a:ea typeface="Verdana" panose="020B0604030504040204" pitchFamily="34" charset="0"/>
                          <a:cs typeface="Verdana" panose="020B0604030504040204" pitchFamily="34" charset="0"/>
                        </a:rPr>
                        <a:t>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Strom ist nach § 9 Abs. 1 Nr. 3 Buchstabe b StromStG von der Steuer befreit, wenn er in Anlagen mit einer elektrischen Nennleistung von bis zu zwei Megawatt erzeugt und von demjenigen, der die Anlage betreibt oder betreiben lässt, an Letztverbraucher geleistet wird, die den Strom im räumlichen Zusammenhang zu der Anlage entnehmen.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Durch die zweite Verordnung zur Änderung der Energiesteuer- und der Stromsteuer-Durchführungsverordnung vom 24.7.2013 (BGBl 2013 I S. 2763) wurde mit § 12b Abs. 4 StromStV eine Regelung zur Konkretisierung des Tatbestandmerkmals der Leistungsbeziehungen in die Stromsteuer-Durchführungsverordnung eingefügt.</a:t>
                      </a: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620483777"/>
                  </a:ext>
                </a:extLst>
              </a:tr>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Vorteile der einzelnen</a:t>
                      </a:r>
                      <a:r>
                        <a:rPr lang="de-DE" sz="1000" b="1" baseline="0" dirty="0" smtClean="0">
                          <a:solidFill>
                            <a:schemeClr val="tx2"/>
                          </a:solidFill>
                          <a:ea typeface="Verdana" panose="020B0604030504040204" pitchFamily="34" charset="0"/>
                          <a:cs typeface="Verdana" panose="020B0604030504040204" pitchFamily="34" charset="0"/>
                        </a:rPr>
                        <a:t> Erneuerbaren-Energien-Bereiche</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Photovoltaik: </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günstigste Erneuerbare-Energien-Technologien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Wasserkraft:</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konstante Einspeisewerte (Rendite weitestgehend berechenbar)</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stabiler Cashflow (Wasserspeicher kann Wasserknappheit ausgleichen)</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Hoher Werterhalt und geringe Betriebskosten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Windkraft:</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Widerstandsfähigkeit der Windindustrie trotz Marktveränderungen (COVID-19 etc.)</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Ausbau des Off-</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Shore</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Potenzials</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Energieinfrastruktur:</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Derzeitige Projektlage auf einen Ausbau ausgelegt</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Vielfältige Investitionsmöglichkeiten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Bei Investitionen in Solarfonds oder auch in Windkraftfonds in der Rechtsform einer GmbH &amp; Co. KG wird ein Teil der bei anderen Anlagen üblichen Risiken durch die garantierte Einspeisevergütung abgefedert</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Günstige Solarkredite (KfW) </a:t>
                      </a:r>
                      <a:r>
                        <a:rPr kumimoji="0" lang="de-DE" sz="105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mehr Rendite auf das EK</a:t>
                      </a: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1264386978"/>
                  </a:ext>
                </a:extLst>
              </a:tr>
            </a:tbl>
          </a:graphicData>
        </a:graphic>
      </p:graphicFrame>
    </p:spTree>
    <p:extLst>
      <p:ext uri="{BB962C8B-B14F-4D97-AF65-F5344CB8AC3E}">
        <p14:creationId xmlns:p14="http://schemas.microsoft.com/office/powerpoint/2010/main" val="81974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637097"/>
          </a:xfrm>
        </p:spPr>
        <p:txBody>
          <a:bodyPr/>
          <a:lstStyle/>
          <a:p>
            <a:r>
              <a:rPr lang="de-DE" sz="1800" b="0" dirty="0">
                <a:solidFill>
                  <a:srgbClr val="244C5A"/>
                </a:solidFill>
              </a:rPr>
              <a:t> </a:t>
            </a:r>
            <a:r>
              <a:rPr lang="de-DE" sz="1800" b="0" dirty="0" smtClean="0">
                <a:solidFill>
                  <a:srgbClr val="244C5A"/>
                </a:solidFill>
              </a:rPr>
              <a:t>Risike</a:t>
            </a:r>
            <a:r>
              <a:rPr lang="de-DE" sz="1800" b="0" dirty="0" smtClean="0">
                <a:solidFill>
                  <a:srgbClr val="244C5A"/>
                </a:solidFill>
              </a:rPr>
              <a:t>n und Vorteile der Investition in Erneuerbare Energien </a:t>
            </a:r>
            <a:r>
              <a:rPr lang="de-DE" sz="2800" b="0" dirty="0">
                <a:solidFill>
                  <a:srgbClr val="244C5A"/>
                </a:solidFill>
              </a:rPr>
              <a:t/>
            </a:r>
            <a:br>
              <a:rPr lang="de-DE" sz="2800" b="0" dirty="0">
                <a:solidFill>
                  <a:srgbClr val="244C5A"/>
                </a:solidFill>
              </a:rPr>
            </a:br>
            <a:r>
              <a:rPr lang="de-DE" dirty="0">
                <a:solidFill>
                  <a:srgbClr val="244C5A"/>
                </a:solidFill>
              </a:rPr>
              <a:t>Risiken</a:t>
            </a:r>
            <a:r>
              <a:rPr lang="de-DE" sz="2800" b="0" dirty="0" smtClean="0">
                <a:solidFill>
                  <a:srgbClr val="244C5A"/>
                </a:solidFill>
              </a:rPr>
              <a:t> </a:t>
            </a:r>
            <a:r>
              <a:rPr lang="de-DE" dirty="0" smtClean="0">
                <a:solidFill>
                  <a:srgbClr val="244C5A"/>
                </a:solidFill>
              </a:rPr>
              <a:t>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pPr/>
              <a:t>25</a:t>
            </a:fld>
            <a:endParaRPr lang="de-DE" dirty="0"/>
          </a:p>
        </p:txBody>
      </p:sp>
      <p:graphicFrame>
        <p:nvGraphicFramePr>
          <p:cNvPr id="6" name="Inhaltsplatzhalter 7"/>
          <p:cNvGraphicFramePr>
            <a:graphicFrameLocks/>
          </p:cNvGraphicFramePr>
          <p:nvPr>
            <p:extLst>
              <p:ext uri="{D42A27DB-BD31-4B8C-83A1-F6EECF244321}">
                <p14:modId xmlns:p14="http://schemas.microsoft.com/office/powerpoint/2010/main" val="633039953"/>
              </p:ext>
            </p:extLst>
          </p:nvPr>
        </p:nvGraphicFramePr>
        <p:xfrm>
          <a:off x="408832" y="1467308"/>
          <a:ext cx="8864649" cy="4607760"/>
        </p:xfrm>
        <a:graphic>
          <a:graphicData uri="http://schemas.openxmlformats.org/drawingml/2006/table">
            <a:tbl>
              <a:tblPr firstRow="1" bandRow="1">
                <a:tableStyleId>{2D5ABB26-0587-4C30-8999-92F81FD0307C}</a:tableStyleId>
              </a:tblPr>
              <a:tblGrid>
                <a:gridCol w="2092068">
                  <a:extLst>
                    <a:ext uri="{9D8B030D-6E8A-4147-A177-3AD203B41FA5}">
                      <a16:colId xmlns:a16="http://schemas.microsoft.com/office/drawing/2014/main" val="1229464455"/>
                    </a:ext>
                  </a:extLst>
                </a:gridCol>
                <a:gridCol w="6772581">
                  <a:extLst>
                    <a:ext uri="{9D8B030D-6E8A-4147-A177-3AD203B41FA5}">
                      <a16:colId xmlns:a16="http://schemas.microsoft.com/office/drawing/2014/main" val="3139093795"/>
                    </a:ext>
                  </a:extLst>
                </a:gridCol>
              </a:tblGrid>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 </a:t>
                      </a:r>
                      <a:r>
                        <a:rPr lang="de-DE" sz="1000" b="1" dirty="0" smtClean="0">
                          <a:solidFill>
                            <a:schemeClr val="tx2"/>
                          </a:solidFill>
                          <a:ea typeface="Verdana" panose="020B0604030504040204" pitchFamily="34" charset="0"/>
                          <a:cs typeface="Verdana" panose="020B0604030504040204" pitchFamily="34" charset="0"/>
                        </a:rPr>
                        <a:t>Grundsätzliche Risiken</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Windkraftfonds: nicht unerhebliche technische Risiken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Wasserkraft: Nutzpotenzial größtenteils ausgeschöpft</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Hohe Investitionskosten: Anlagen, Netze und Infrastruktur</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Technische Neuerungen </a:t>
                      </a:r>
                      <a:r>
                        <a:rPr kumimoji="0" lang="de-DE" sz="105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Refinanzierung nach 20 Jahren für Repowering</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Starke Abhängigkeit von externen Faktoren (Tag/Nacht, Sommer/Winter)</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Bei Emission weisen Grüne Anleihen für Investoren eine leicht geringere Rendite auf als Anleihen gleicher Laufzeit und Bonität + geringere Liquidität</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Herausforderungen bzgl. der Bestimmung des Restwerts der Anlagen, des Repowering sowie von Marktpreisrisiken des Stroms</a:t>
                      </a:r>
                      <a:endParaRPr kumimoji="0" lang="de-DE" sz="1050" b="0" i="0" u="none" strike="noStrike" kern="1200" cap="none" spc="0" normalizeH="0" baseline="0" noProof="0" dirty="0" smtClean="0">
                        <a:ln>
                          <a:noFill/>
                        </a:ln>
                        <a:solidFill>
                          <a:prstClr val="black"/>
                        </a:solidFill>
                        <a:effectLst/>
                        <a:uLnTx/>
                        <a:uFillTx/>
                        <a:latin typeface="+mn-lt"/>
                        <a:ea typeface="+mn-ea"/>
                        <a:cs typeface="+mn-cs"/>
                      </a:endParaRP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620483777"/>
                  </a:ext>
                </a:extLst>
              </a:tr>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Steuerrisiko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BFH mit Urteil vom 14.4.2011 (Aktenzeichen IV R 15/09)</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Aufwendungen eines als GmbH &amp; Co. KG geführten Windkraftfonds </a:t>
                      </a:r>
                      <a:r>
                        <a:rPr kumimoji="0" lang="de-DE" sz="1050" b="1" i="0" u="none" strike="noStrike" kern="1200" cap="none" spc="0" normalizeH="0" baseline="0" noProof="0" dirty="0" smtClean="0">
                          <a:ln>
                            <a:noFill/>
                          </a:ln>
                          <a:solidFill>
                            <a:prstClr val="black"/>
                          </a:solidFill>
                          <a:effectLst/>
                          <a:uLnTx/>
                          <a:uFillTx/>
                          <a:latin typeface="+mn-lt"/>
                          <a:ea typeface="+mn-ea"/>
                          <a:cs typeface="+mn-cs"/>
                        </a:rPr>
                        <a:t>für die Platzierungsgarantie, für die Prospekterstellung und -prüfung, für die Koordinierung/Baubetreuung und für die Eigenkapitalvermittlung</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in der Steuerbilanz der KG in voller Höhe als Anschaffungskosten</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Kosten können nicht als sofort als steuerlich abzugsfähige Betriebsausgaben geltend gemacht werden </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BFH-Urteil vom 14.4.2011 (Aktenzeichen IV R 46/09)</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Einheitliche Abschreibung von Komponenten von Windparks (keine separate Nutzungsdauer für einzelne Komponenten) </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Grund: einheitlicher Nutzungs- und Funktionszusammenhang </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BFH mit Urteil vom 4.4.2007 (Aktenzeichen I R 23/06)</a:t>
                      </a:r>
                    </a:p>
                    <a:p>
                      <a:pPr marL="542916" marR="0" lvl="1"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Gewerbesteueraufkommen bei der Gemeinde, in der die Gesellschaft ihren Sitz hat (nicht der Standortgemeinde des Windparks, wenn dort keine Arbeitnehmer beschäftigt sind) </a:t>
                      </a:r>
                      <a:endParaRPr kumimoji="0" lang="de-DE" sz="1050" b="0" i="0" u="none" strike="noStrike" kern="1200" cap="none" spc="0" normalizeH="0" baseline="0" noProof="0" dirty="0" smtClean="0">
                        <a:ln>
                          <a:noFill/>
                        </a:ln>
                        <a:solidFill>
                          <a:prstClr val="black"/>
                        </a:solidFill>
                        <a:effectLst/>
                        <a:uLnTx/>
                        <a:uFillTx/>
                        <a:latin typeface="+mn-lt"/>
                        <a:ea typeface="+mn-ea"/>
                        <a:cs typeface="+mn-cs"/>
                      </a:endParaRP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4205416222"/>
                  </a:ext>
                </a:extLst>
              </a:tr>
            </a:tbl>
          </a:graphicData>
        </a:graphic>
      </p:graphicFrame>
    </p:spTree>
    <p:extLst>
      <p:ext uri="{BB962C8B-B14F-4D97-AF65-F5344CB8AC3E}">
        <p14:creationId xmlns:p14="http://schemas.microsoft.com/office/powerpoint/2010/main" val="3766630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1388" y="3217223"/>
            <a:ext cx="8944100" cy="600101"/>
          </a:xfrm>
        </p:spPr>
        <p:txBody>
          <a:bodyPr/>
          <a:lstStyle/>
          <a:p>
            <a:r>
              <a:rPr lang="de-DE" dirty="0" smtClean="0"/>
              <a:t>Investmentmöglichkeiten</a:t>
            </a:r>
            <a:endParaRPr lang="de-DE" dirty="0"/>
          </a:p>
        </p:txBody>
      </p:sp>
    </p:spTree>
    <p:extLst>
      <p:ext uri="{BB962C8B-B14F-4D97-AF65-F5344CB8AC3E}">
        <p14:creationId xmlns:p14="http://schemas.microsoft.com/office/powerpoint/2010/main" val="3974196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609398"/>
          </a:xfrm>
        </p:spPr>
        <p:txBody>
          <a:bodyPr/>
          <a:lstStyle/>
          <a:p>
            <a:r>
              <a:rPr lang="de-DE" sz="1800" b="0" dirty="0">
                <a:solidFill>
                  <a:srgbClr val="244C5A"/>
                </a:solidFill>
              </a:rPr>
              <a:t> </a:t>
            </a:r>
            <a:r>
              <a:rPr lang="de-DE" sz="2800" b="0" dirty="0">
                <a:solidFill>
                  <a:srgbClr val="244C5A"/>
                </a:solidFill>
              </a:rPr>
              <a:t/>
            </a:r>
            <a:br>
              <a:rPr lang="de-DE" sz="2800" b="0" dirty="0">
                <a:solidFill>
                  <a:srgbClr val="244C5A"/>
                </a:solidFill>
              </a:rPr>
            </a:br>
            <a:r>
              <a:rPr lang="de-DE" dirty="0">
                <a:solidFill>
                  <a:srgbClr val="244C5A"/>
                </a:solidFill>
              </a:rPr>
              <a:t>Investitionsmöglichkeiten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pPr/>
              <a:t>27</a:t>
            </a:fld>
            <a:endParaRPr lang="de-DE" dirty="0"/>
          </a:p>
        </p:txBody>
      </p:sp>
      <p:graphicFrame>
        <p:nvGraphicFramePr>
          <p:cNvPr id="6" name="Inhaltsplatzhalter 7"/>
          <p:cNvGraphicFramePr>
            <a:graphicFrameLocks/>
          </p:cNvGraphicFramePr>
          <p:nvPr>
            <p:extLst>
              <p:ext uri="{D42A27DB-BD31-4B8C-83A1-F6EECF244321}">
                <p14:modId xmlns:p14="http://schemas.microsoft.com/office/powerpoint/2010/main" val="3753997142"/>
              </p:ext>
            </p:extLst>
          </p:nvPr>
        </p:nvGraphicFramePr>
        <p:xfrm>
          <a:off x="408832" y="1467308"/>
          <a:ext cx="8864649" cy="3315000"/>
        </p:xfrm>
        <a:graphic>
          <a:graphicData uri="http://schemas.openxmlformats.org/drawingml/2006/table">
            <a:tbl>
              <a:tblPr firstRow="1" bandRow="1">
                <a:tableStyleId>{2D5ABB26-0587-4C30-8999-92F81FD0307C}</a:tableStyleId>
              </a:tblPr>
              <a:tblGrid>
                <a:gridCol w="2092068">
                  <a:extLst>
                    <a:ext uri="{9D8B030D-6E8A-4147-A177-3AD203B41FA5}">
                      <a16:colId xmlns:a16="http://schemas.microsoft.com/office/drawing/2014/main" val="1229464455"/>
                    </a:ext>
                  </a:extLst>
                </a:gridCol>
                <a:gridCol w="6772581">
                  <a:extLst>
                    <a:ext uri="{9D8B030D-6E8A-4147-A177-3AD203B41FA5}">
                      <a16:colId xmlns:a16="http://schemas.microsoft.com/office/drawing/2014/main" val="3139093795"/>
                    </a:ext>
                  </a:extLst>
                </a:gridCol>
              </a:tblGrid>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 Geschlossene Fonds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Mit einer Beteiligung an einem geschlossenen Fonds wird der Anleger langfristig Miteigentümer an einem ökologischen Projekt. </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Vor allem: Windkraft- und Solarfonds</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Diese Fonds werden regelmäßig als </a:t>
                      </a:r>
                      <a:r>
                        <a:rPr kumimoji="0" lang="de-DE" sz="1050" b="1" i="0" u="none" strike="noStrike" kern="1200" cap="none" spc="0" normalizeH="0" baseline="0" noProof="0" dirty="0" smtClean="0">
                          <a:ln>
                            <a:noFill/>
                          </a:ln>
                          <a:solidFill>
                            <a:prstClr val="black"/>
                          </a:solidFill>
                          <a:effectLst/>
                          <a:uLnTx/>
                          <a:uFillTx/>
                          <a:latin typeface="+mn-lt"/>
                          <a:ea typeface="+mn-ea"/>
                          <a:cs typeface="+mn-cs"/>
                        </a:rPr>
                        <a:t>GmbH &amp; Co. KG </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gegründet, so dass die Beteiligung an einem geschlossenen Fonds durch Zeichnung einer Kommanditeinlage erfolgt. </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Regelmäßig werden Einkünfte aus Gewerbebetrieb erzielt.</a:t>
                      </a:r>
                    </a:p>
                  </a:txBody>
                  <a:tcPr marL="108000" marR="108000" marT="108000" marB="108000" anchor="ctr">
                    <a:lnL w="12700" cap="flat" cmpd="sng" algn="ctr">
                      <a:solidFill>
                        <a:schemeClr val="bg2"/>
                      </a:solidFill>
                      <a:prstDash val="sysDot"/>
                      <a:round/>
                      <a:headEnd type="none" w="med" len="med"/>
                      <a:tailEnd type="none" w="med" len="med"/>
                    </a:lnL>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234520092"/>
                  </a:ext>
                </a:extLst>
              </a:tr>
              <a:tr h="601299">
                <a:tc>
                  <a:txBody>
                    <a:bodyPr/>
                    <a:lstStyle/>
                    <a:p>
                      <a:pPr algn="ctr">
                        <a:spcBef>
                          <a:spcPts val="600"/>
                        </a:spcBef>
                      </a:pPr>
                      <a:r>
                        <a:rPr lang="de-DE" sz="1000" b="1" dirty="0" smtClean="0">
                          <a:solidFill>
                            <a:schemeClr val="tx2"/>
                          </a:solidFill>
                          <a:ea typeface="Verdana" panose="020B0604030504040204" pitchFamily="34" charset="0"/>
                          <a:cs typeface="Verdana" panose="020B0604030504040204" pitchFamily="34" charset="0"/>
                        </a:rPr>
                        <a:t>Anleihen </a:t>
                      </a:r>
                      <a:endParaRPr lang="de-DE" sz="1000" b="1" dirty="0" smtClean="0">
                        <a:solidFill>
                          <a:schemeClr val="tx2"/>
                        </a:solidFill>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Von im Umweltbereich engagierten Unternehmen emittierte Anleihen führen beim Anleger zu steuerpflichtigen Kapitalerträgen. </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Bei der Auszahlung der Zinsen wird 25 % Abgeltungsteuer zzgl. 5,5 % </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SolZ</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und ggf. Kirchensteuer einbehalten.</a:t>
                      </a: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2620483777"/>
                  </a:ext>
                </a:extLst>
              </a:tr>
              <a:tr h="601299">
                <a:tc>
                  <a:txBody>
                    <a:bodyPr/>
                    <a:lstStyle/>
                    <a:p>
                      <a:pPr algn="ctr">
                        <a:spcBef>
                          <a:spcPts val="600"/>
                        </a:spcBef>
                      </a:pPr>
                      <a:r>
                        <a:rPr lang="de-DE" sz="1000" b="1" kern="1200" dirty="0" smtClean="0">
                          <a:solidFill>
                            <a:schemeClr val="tx2"/>
                          </a:solidFill>
                          <a:latin typeface="+mn-lt"/>
                          <a:ea typeface="Verdana" panose="020B0604030504040204" pitchFamily="34" charset="0"/>
                          <a:cs typeface="Verdana" panose="020B0604030504040204" pitchFamily="34" charset="0"/>
                        </a:rPr>
                        <a:t>Genussschein </a:t>
                      </a:r>
                      <a:endParaRPr lang="en-US" sz="1000" b="1" kern="1200" dirty="0" smtClean="0">
                        <a:solidFill>
                          <a:schemeClr val="tx2"/>
                        </a:solidFill>
                        <a:latin typeface="+mn-lt"/>
                        <a:ea typeface="Verdana" panose="020B0604030504040204" pitchFamily="34" charset="0"/>
                        <a:cs typeface="Verdana" panose="020B0604030504040204" pitchFamily="34" charset="0"/>
                      </a:endParaRPr>
                    </a:p>
                  </a:txBody>
                  <a:tcPr marL="108000" marR="108000" marT="108000" marB="108000" anchor="ctr">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tc>
                  <a:txBody>
                    <a:bodyPr/>
                    <a:lstStyle/>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Besondere Form der Anleihe</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Meist ist die Ausschüttung gewinnabhängig</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Insoweit sind die Konditionen dem Emissionsprospekt zu entnehmen</a:t>
                      </a:r>
                    </a:p>
                    <a:p>
                      <a:pPr marL="171450" marR="0" lvl="0" indent="-171450" algn="l" defTabSz="742931"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de-DE" sz="1050" b="0" i="0" u="none" strike="noStrike" kern="1200" cap="none" spc="0" normalizeH="0" baseline="0" noProof="0" dirty="0" smtClean="0">
                          <a:ln>
                            <a:noFill/>
                          </a:ln>
                          <a:solidFill>
                            <a:prstClr val="black"/>
                          </a:solidFill>
                          <a:effectLst/>
                          <a:uLnTx/>
                          <a:uFillTx/>
                          <a:latin typeface="+mn-lt"/>
                          <a:ea typeface="+mn-ea"/>
                          <a:cs typeface="+mn-cs"/>
                        </a:rPr>
                        <a:t>Die Zinsen/Ausschüttungen sind als Kapitalerträge zu versteuern und bei der Auszahlung ist 25 % Abgeltungsteuer zzgl. 5,5 % </a:t>
                      </a:r>
                      <a:r>
                        <a:rPr kumimoji="0" lang="de-DE" sz="1050" b="0" i="0" u="none" strike="noStrike" kern="1200" cap="none" spc="0" normalizeH="0" baseline="0" noProof="0" dirty="0" err="1" smtClean="0">
                          <a:ln>
                            <a:noFill/>
                          </a:ln>
                          <a:solidFill>
                            <a:prstClr val="black"/>
                          </a:solidFill>
                          <a:effectLst/>
                          <a:uLnTx/>
                          <a:uFillTx/>
                          <a:latin typeface="+mn-lt"/>
                          <a:ea typeface="+mn-ea"/>
                          <a:cs typeface="+mn-cs"/>
                        </a:rPr>
                        <a:t>SolZ</a:t>
                      </a:r>
                      <a:r>
                        <a:rPr kumimoji="0" lang="de-DE" sz="1050" b="0" i="0" u="none" strike="noStrike" kern="1200" cap="none" spc="0" normalizeH="0" baseline="0" noProof="0" dirty="0" smtClean="0">
                          <a:ln>
                            <a:noFill/>
                          </a:ln>
                          <a:solidFill>
                            <a:prstClr val="black"/>
                          </a:solidFill>
                          <a:effectLst/>
                          <a:uLnTx/>
                          <a:uFillTx/>
                          <a:latin typeface="+mn-lt"/>
                          <a:ea typeface="+mn-ea"/>
                          <a:cs typeface="+mn-cs"/>
                        </a:rPr>
                        <a:t> und ggf. Kirchensteuer einzubehalten</a:t>
                      </a:r>
                      <a:endParaRPr kumimoji="0" lang="de-DE" sz="1050" b="0" i="0" u="none" strike="noStrike" kern="1200" cap="none" spc="0" normalizeH="0" baseline="0" noProof="0" dirty="0" smtClean="0">
                        <a:ln>
                          <a:noFill/>
                        </a:ln>
                        <a:solidFill>
                          <a:prstClr val="black"/>
                        </a:solidFill>
                        <a:effectLst/>
                        <a:uLnTx/>
                        <a:uFillTx/>
                        <a:latin typeface="+mn-lt"/>
                        <a:ea typeface="+mn-ea"/>
                        <a:cs typeface="+mn-cs"/>
                      </a:endParaRPr>
                    </a:p>
                  </a:txBody>
                  <a:tcPr marL="108000" marR="108000" marT="108000" marB="108000" anchor="ctr">
                    <a:lnL w="12700" cap="flat" cmpd="sng" algn="ctr">
                      <a:solidFill>
                        <a:schemeClr val="bg2"/>
                      </a:solidFill>
                      <a:prstDash val="sysDot"/>
                      <a:round/>
                      <a:headEnd type="none" w="med" len="med"/>
                      <a:tailEnd type="none" w="med" len="med"/>
                    </a:lnL>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tcPr>
                </a:tc>
                <a:extLst>
                  <a:ext uri="{0D108BD9-81ED-4DB2-BD59-A6C34878D82A}">
                    <a16:rowId xmlns:a16="http://schemas.microsoft.com/office/drawing/2014/main" val="359417268"/>
                  </a:ext>
                </a:extLst>
              </a:tr>
            </a:tbl>
          </a:graphicData>
        </a:graphic>
      </p:graphicFrame>
    </p:spTree>
    <p:extLst>
      <p:ext uri="{BB962C8B-B14F-4D97-AF65-F5344CB8AC3E}">
        <p14:creationId xmlns:p14="http://schemas.microsoft.com/office/powerpoint/2010/main" val="288773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1388" y="3217223"/>
            <a:ext cx="8944100" cy="600101"/>
          </a:xfrm>
        </p:spPr>
        <p:txBody>
          <a:bodyPr/>
          <a:lstStyle/>
          <a:p>
            <a:r>
              <a:rPr lang="de-DE" dirty="0" smtClean="0"/>
              <a:t>Ihr Team </a:t>
            </a:r>
            <a:endParaRPr lang="de-DE" dirty="0"/>
          </a:p>
        </p:txBody>
      </p:sp>
    </p:spTree>
    <p:extLst>
      <p:ext uri="{BB962C8B-B14F-4D97-AF65-F5344CB8AC3E}">
        <p14:creationId xmlns:p14="http://schemas.microsoft.com/office/powerpoint/2010/main" val="1016450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9224" y="360587"/>
            <a:ext cx="2808312" cy="56607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latin typeface="+mj-lt"/>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409577" y="360587"/>
            <a:ext cx="8951251" cy="1080296"/>
          </a:xfrm>
        </p:spPr>
        <p:txBody>
          <a:bodyPr/>
          <a:lstStyle/>
          <a:p>
            <a:r>
              <a:rPr lang="de-DE" sz="1800" b="0" dirty="0" smtClean="0">
                <a:solidFill>
                  <a:srgbClr val="244C5A"/>
                </a:solidFill>
              </a:rPr>
              <a:t> </a:t>
            </a:r>
            <a:r>
              <a:rPr lang="de-DE" dirty="0" smtClean="0">
                <a:solidFill>
                  <a:srgbClr val="244C5A"/>
                </a:solidFill>
              </a:rPr>
              <a:t>Ihr </a:t>
            </a:r>
            <a:r>
              <a:rPr lang="de-DE" dirty="0">
                <a:solidFill>
                  <a:srgbClr val="244C5A"/>
                </a:solidFill>
              </a:rPr>
              <a:t>Team </a:t>
            </a:r>
            <a:br>
              <a:rPr lang="de-DE" dirty="0">
                <a:solidFill>
                  <a:srgbClr val="244C5A"/>
                </a:solidFill>
              </a:rPr>
            </a:br>
            <a:r>
              <a:rPr lang="de-DE" b="0" dirty="0">
                <a:solidFill>
                  <a:srgbClr val="244C5A"/>
                </a:solidFill>
              </a:rPr>
              <a:t>SARAH KASPER</a:t>
            </a:r>
            <a:r>
              <a:rPr lang="de-DE" dirty="0">
                <a:solidFill>
                  <a:srgbClr val="244C5A"/>
                </a:solidFill>
              </a:rPr>
              <a:t/>
            </a:r>
            <a:br>
              <a:rPr lang="de-DE" dirty="0">
                <a:solidFill>
                  <a:srgbClr val="244C5A"/>
                </a:solidFill>
              </a:rPr>
            </a:br>
            <a:r>
              <a:rPr lang="de-DE" dirty="0">
                <a:solidFill>
                  <a:srgbClr val="244C5A"/>
                </a:solidFill>
              </a:rPr>
              <a:t>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latin typeface="+mj-lt"/>
              </a:rPr>
              <a:pPr/>
              <a:t>29</a:t>
            </a:fld>
            <a:endParaRPr lang="de-DE" dirty="0">
              <a:latin typeface="+mj-lt"/>
            </a:endParaRPr>
          </a:p>
        </p:txBody>
      </p:sp>
      <p:sp>
        <p:nvSpPr>
          <p:cNvPr id="7" name="Inhaltsplatzhalter 47">
            <a:extLst>
              <a:ext uri="{FF2B5EF4-FFF2-40B4-BE49-F238E27FC236}">
                <a16:creationId xmlns:a16="http://schemas.microsoft.com/office/drawing/2014/main" id="{2C4641A9-3E42-49F8-9B9C-C66AA7C10FE8}"/>
              </a:ext>
            </a:extLst>
          </p:cNvPr>
          <p:cNvSpPr txBox="1">
            <a:spLocks/>
          </p:cNvSpPr>
          <p:nvPr/>
        </p:nvSpPr>
        <p:spPr>
          <a:xfrm>
            <a:off x="7370743" y="3637719"/>
            <a:ext cx="1874719" cy="919034"/>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de-DE" sz="758" dirty="0">
                <a:solidFill>
                  <a:schemeClr val="bg1"/>
                </a:solidFill>
              </a:rPr>
              <a:t>Sarah Kasper</a:t>
            </a:r>
          </a:p>
          <a:p>
            <a:pPr marL="0" indent="0">
              <a:spcAft>
                <a:spcPts val="812"/>
              </a:spcAft>
              <a:buNone/>
            </a:pPr>
            <a:r>
              <a:rPr lang="de-DE" sz="758" dirty="0">
                <a:solidFill>
                  <a:schemeClr val="bg1"/>
                </a:solidFill>
              </a:rPr>
              <a:t>Wirtschaftsprüferin</a:t>
            </a:r>
            <a:br>
              <a:rPr lang="de-DE" sz="758" dirty="0">
                <a:solidFill>
                  <a:schemeClr val="bg1"/>
                </a:solidFill>
              </a:rPr>
            </a:br>
            <a:r>
              <a:rPr lang="de-DE" sz="758" dirty="0">
                <a:solidFill>
                  <a:schemeClr val="bg1"/>
                </a:solidFill>
              </a:rPr>
              <a:t>Steuerberaterin</a:t>
            </a:r>
            <a:br>
              <a:rPr lang="de-DE" sz="758" dirty="0">
                <a:solidFill>
                  <a:schemeClr val="bg1"/>
                </a:solidFill>
              </a:rPr>
            </a:br>
            <a:r>
              <a:rPr lang="de-DE" sz="758" dirty="0">
                <a:solidFill>
                  <a:schemeClr val="bg1"/>
                </a:solidFill>
              </a:rPr>
              <a:t>___</a:t>
            </a:r>
            <a:br>
              <a:rPr lang="de-DE" sz="758" dirty="0">
                <a:solidFill>
                  <a:schemeClr val="bg1"/>
                </a:solidFill>
              </a:rPr>
            </a:br>
            <a:r>
              <a:rPr lang="de-DE" sz="758" dirty="0">
                <a:solidFill>
                  <a:schemeClr val="bg1"/>
                </a:solidFill>
              </a:rPr>
              <a:t/>
            </a:r>
            <a:br>
              <a:rPr lang="de-DE" sz="758" dirty="0">
                <a:solidFill>
                  <a:schemeClr val="bg1"/>
                </a:solidFill>
              </a:rPr>
            </a:br>
            <a:r>
              <a:rPr lang="de-DE" sz="758" dirty="0">
                <a:solidFill>
                  <a:schemeClr val="bg1"/>
                </a:solidFill>
              </a:rPr>
              <a:t>T: +49 (0)89 24 29 16 28</a:t>
            </a:r>
            <a:br>
              <a:rPr lang="de-DE" sz="758" dirty="0">
                <a:solidFill>
                  <a:schemeClr val="bg1"/>
                </a:solidFill>
              </a:rPr>
            </a:br>
            <a:r>
              <a:rPr lang="de-DE" sz="758" dirty="0">
                <a:solidFill>
                  <a:schemeClr val="bg1"/>
                </a:solidFill>
              </a:rPr>
              <a:t>E: s.kasper@schlecht-partner.de</a:t>
            </a:r>
          </a:p>
        </p:txBody>
      </p:sp>
      <p:pic>
        <p:nvPicPr>
          <p:cNvPr id="8" name="Grafik 19">
            <a:hlinkClick r:id="rId2"/>
            <a:extLst>
              <a:ext uri="{FF2B5EF4-FFF2-40B4-BE49-F238E27FC236}">
                <a16:creationId xmlns:a16="http://schemas.microsoft.com/office/drawing/2014/main" id="{26D088D9-B47A-4217-B44F-030301EAEB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3280" y="4735998"/>
            <a:ext cx="429002" cy="117000"/>
          </a:xfrm>
          <a:prstGeom prst="rect">
            <a:avLst/>
          </a:prstGeom>
        </p:spPr>
      </p:pic>
      <p:sp>
        <p:nvSpPr>
          <p:cNvPr id="9" name="Text Placeholder 8">
            <a:extLst>
              <a:ext uri="{FF2B5EF4-FFF2-40B4-BE49-F238E27FC236}">
                <a16:creationId xmlns:a16="http://schemas.microsoft.com/office/drawing/2014/main" id="{36C1D8FA-EDC1-4EBE-B69E-A6672F7B4193}"/>
              </a:ext>
            </a:extLst>
          </p:cNvPr>
          <p:cNvSpPr txBox="1">
            <a:spLocks/>
          </p:cNvSpPr>
          <p:nvPr/>
        </p:nvSpPr>
        <p:spPr bwMode="auto">
          <a:xfrm>
            <a:off x="318782" y="2064302"/>
            <a:ext cx="3120000" cy="14265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Wirtschaftsprüferin </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Steuerberaterin </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Master in Accounting and Taxation (M.Sc.), </a:t>
            </a:r>
            <a:br>
              <a:rPr lang="de-DE" sz="867" kern="0" dirty="0">
                <a:solidFill>
                  <a:srgbClr val="404040"/>
                </a:solidFill>
                <a:latin typeface="+mj-lt"/>
              </a:rPr>
            </a:br>
            <a:r>
              <a:rPr lang="de-DE" sz="867" kern="0" dirty="0">
                <a:solidFill>
                  <a:srgbClr val="404040"/>
                </a:solidFill>
                <a:latin typeface="+mj-lt"/>
              </a:rPr>
              <a:t>Universität Mannheim </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Hochschuldozentin im Fachbereich Wirtschaftswissenschaften für das Lehrgebiet Unternehmensbewertung &amp; Wirtschaftsprüfung</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Mitglied des IDW (Institut für Wirtschaftsprüfer)</a:t>
            </a:r>
          </a:p>
        </p:txBody>
      </p:sp>
      <p:sp>
        <p:nvSpPr>
          <p:cNvPr id="10" name="Text Placeholder 14">
            <a:extLst>
              <a:ext uri="{FF2B5EF4-FFF2-40B4-BE49-F238E27FC236}">
                <a16:creationId xmlns:a16="http://schemas.microsoft.com/office/drawing/2014/main" id="{180BB7B0-0071-42A7-A710-57157668BDDA}"/>
              </a:ext>
            </a:extLst>
          </p:cNvPr>
          <p:cNvSpPr txBox="1">
            <a:spLocks/>
          </p:cNvSpPr>
          <p:nvPr/>
        </p:nvSpPr>
        <p:spPr bwMode="auto">
          <a:xfrm>
            <a:off x="318782" y="3637685"/>
            <a:ext cx="2952869"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buSzPct val="80000"/>
              <a:defRPr/>
            </a:pPr>
            <a:r>
              <a:rPr lang="de-DE" sz="1083" b="1" kern="0" dirty="0">
                <a:solidFill>
                  <a:srgbClr val="214759"/>
                </a:solidFill>
                <a:latin typeface="+mj-lt"/>
              </a:rPr>
              <a:t>Tätigkeitsschwerpunkt</a:t>
            </a:r>
          </a:p>
        </p:txBody>
      </p:sp>
      <p:sp>
        <p:nvSpPr>
          <p:cNvPr id="11" name="Text Placeholder 12">
            <a:extLst>
              <a:ext uri="{FF2B5EF4-FFF2-40B4-BE49-F238E27FC236}">
                <a16:creationId xmlns:a16="http://schemas.microsoft.com/office/drawing/2014/main" id="{6AB8A96F-1D16-4CC8-A18B-42F8DFD845CB}"/>
              </a:ext>
            </a:extLst>
          </p:cNvPr>
          <p:cNvSpPr txBox="1">
            <a:spLocks/>
          </p:cNvSpPr>
          <p:nvPr/>
        </p:nvSpPr>
        <p:spPr bwMode="auto">
          <a:xfrm>
            <a:off x="318782" y="1839125"/>
            <a:ext cx="2936704"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defRPr/>
            </a:pPr>
            <a:r>
              <a:rPr lang="de-DE" sz="1083" b="1" kern="0" dirty="0">
                <a:solidFill>
                  <a:srgbClr val="214759"/>
                </a:solidFill>
                <a:latin typeface="+mj-lt"/>
              </a:rPr>
              <a:t>Ausbildung</a:t>
            </a:r>
          </a:p>
        </p:txBody>
      </p:sp>
      <p:sp>
        <p:nvSpPr>
          <p:cNvPr id="12" name="Text Placeholder 12">
            <a:extLst>
              <a:ext uri="{FF2B5EF4-FFF2-40B4-BE49-F238E27FC236}">
                <a16:creationId xmlns:a16="http://schemas.microsoft.com/office/drawing/2014/main" id="{544EBB38-78F7-45E7-A2B2-A506A747C89D}"/>
              </a:ext>
            </a:extLst>
          </p:cNvPr>
          <p:cNvSpPr txBox="1">
            <a:spLocks/>
          </p:cNvSpPr>
          <p:nvPr/>
        </p:nvSpPr>
        <p:spPr bwMode="auto">
          <a:xfrm>
            <a:off x="3819930" y="3009358"/>
            <a:ext cx="2843394"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defRPr/>
            </a:pPr>
            <a:r>
              <a:rPr lang="de-DE" sz="1083" b="1" kern="0" dirty="0">
                <a:solidFill>
                  <a:srgbClr val="214759"/>
                </a:solidFill>
                <a:latin typeface="+mj-lt"/>
              </a:rPr>
              <a:t>Beruflicher Werdegang/ Projekterfahrung</a:t>
            </a:r>
          </a:p>
        </p:txBody>
      </p:sp>
      <p:sp>
        <p:nvSpPr>
          <p:cNvPr id="13" name="Text Placeholder 11">
            <a:extLst>
              <a:ext uri="{FF2B5EF4-FFF2-40B4-BE49-F238E27FC236}">
                <a16:creationId xmlns:a16="http://schemas.microsoft.com/office/drawing/2014/main" id="{24D4B0CD-37AE-47ED-86C2-A59514787299}"/>
              </a:ext>
            </a:extLst>
          </p:cNvPr>
          <p:cNvSpPr txBox="1">
            <a:spLocks/>
          </p:cNvSpPr>
          <p:nvPr/>
        </p:nvSpPr>
        <p:spPr bwMode="auto">
          <a:xfrm>
            <a:off x="3819930" y="3263021"/>
            <a:ext cx="3051374" cy="240424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de-DE"/>
            </a:defPPr>
            <a:lvl1pPr marL="171450" indent="-171450" defTabSz="945990" eaLnBrk="0" fontAlgn="base" hangingPunct="0">
              <a:spcBef>
                <a:spcPts val="600"/>
              </a:spcBef>
              <a:buClr>
                <a:schemeClr val="bg2"/>
              </a:buClr>
              <a:buSzPct val="80000"/>
              <a:buFont typeface="Wingdings" panose="05000000000000000000" pitchFamily="2" charset="2"/>
              <a:buChar char="§"/>
              <a:tabLst>
                <a:tab pos="2681024" algn="r"/>
              </a:tabLst>
              <a:defRPr sz="800" kern="0">
                <a:solidFill>
                  <a:srgbClr val="404040"/>
                </a:solidFill>
              </a:defRPr>
            </a:lvl1pPr>
          </a:lstStyle>
          <a:p>
            <a:pPr marL="185732" indent="-185732" defTabSz="1024791">
              <a:spcBef>
                <a:spcPts val="650"/>
              </a:spcBef>
              <a:buClr>
                <a:srgbClr val="214759"/>
              </a:buClr>
              <a:tabLst>
                <a:tab pos="2904353" algn="r"/>
              </a:tabLst>
              <a:defRPr/>
            </a:pPr>
            <a:r>
              <a:rPr lang="de-DE" sz="867" dirty="0">
                <a:latin typeface="+mj-lt"/>
              </a:rPr>
              <a:t>Ihre berufliche Laufbahn begann Sarah Kasper bei EY, wo sie zunächst sechs Jahre im Bereich Financial Services in München tätig war. Anschließend absolvierte Sie ein zweijähriges </a:t>
            </a:r>
            <a:r>
              <a:rPr lang="de-DE" sz="867" dirty="0" err="1">
                <a:latin typeface="+mj-lt"/>
              </a:rPr>
              <a:t>Secondment</a:t>
            </a:r>
            <a:r>
              <a:rPr lang="de-DE" sz="867" dirty="0">
                <a:latin typeface="+mj-lt"/>
              </a:rPr>
              <a:t> in New York City, NY, USA (2017 – 2019).</a:t>
            </a:r>
          </a:p>
          <a:p>
            <a:pPr marL="185732" indent="-185732" defTabSz="1024791">
              <a:spcBef>
                <a:spcPts val="650"/>
              </a:spcBef>
              <a:buClr>
                <a:srgbClr val="214759"/>
              </a:buClr>
              <a:tabLst>
                <a:tab pos="2904353" algn="r"/>
              </a:tabLst>
              <a:defRPr/>
            </a:pPr>
            <a:r>
              <a:rPr lang="de-DE" sz="867" dirty="0">
                <a:latin typeface="+mj-lt"/>
              </a:rPr>
              <a:t>Durchführung zahlreicher Beratungs- und Prüfungsprojekte in verantwortlicher Position, insbesondere bei Finanzdienstleistungsinstituten </a:t>
            </a:r>
            <a:br>
              <a:rPr lang="de-DE" sz="867" dirty="0">
                <a:latin typeface="+mj-lt"/>
              </a:rPr>
            </a:br>
            <a:r>
              <a:rPr lang="de-DE" sz="867" dirty="0">
                <a:latin typeface="+mj-lt"/>
              </a:rPr>
              <a:t>(Banken, Leasingunternehmen, Zahlungsdienstleister).</a:t>
            </a:r>
          </a:p>
          <a:p>
            <a:pPr marL="185732" indent="-185732" defTabSz="1024791">
              <a:spcBef>
                <a:spcPts val="650"/>
              </a:spcBef>
              <a:buClr>
                <a:srgbClr val="214759"/>
              </a:buClr>
              <a:tabLst>
                <a:tab pos="2904353" algn="r"/>
              </a:tabLst>
              <a:defRPr/>
            </a:pPr>
            <a:r>
              <a:rPr lang="de-DE" sz="867" dirty="0">
                <a:latin typeface="+mj-lt"/>
              </a:rPr>
              <a:t>Umfangreiche Erfahrung in der Jahres- und Konzernabschlussprüfung börsennotierter, internationaler Unternehmensgruppen nach IFRS, HGB und US-GAAP.</a:t>
            </a:r>
          </a:p>
          <a:p>
            <a:pPr marL="185732" indent="-185732" defTabSz="1024791">
              <a:spcBef>
                <a:spcPts val="650"/>
              </a:spcBef>
              <a:buClr>
                <a:srgbClr val="214759"/>
              </a:buClr>
              <a:tabLst>
                <a:tab pos="2904353" algn="r"/>
              </a:tabLst>
              <a:defRPr/>
            </a:pPr>
            <a:r>
              <a:rPr lang="de-DE" sz="867" dirty="0">
                <a:latin typeface="+mj-lt"/>
              </a:rPr>
              <a:t>Internationale Erfahrung im Financial Services- und Kapitalmarktsektor in Deutschland und USA </a:t>
            </a:r>
            <a:br>
              <a:rPr lang="de-DE" sz="867" dirty="0">
                <a:latin typeface="+mj-lt"/>
              </a:rPr>
            </a:br>
            <a:r>
              <a:rPr lang="de-DE" sz="867" dirty="0">
                <a:latin typeface="+mj-lt"/>
              </a:rPr>
              <a:t>(einschl. Betreuung SEC registrierter Unternehmen).</a:t>
            </a:r>
          </a:p>
        </p:txBody>
      </p:sp>
      <p:sp>
        <p:nvSpPr>
          <p:cNvPr id="14" name="Text Placeholder 8">
            <a:extLst>
              <a:ext uri="{FF2B5EF4-FFF2-40B4-BE49-F238E27FC236}">
                <a16:creationId xmlns:a16="http://schemas.microsoft.com/office/drawing/2014/main" id="{36C1D8FA-EDC1-4EBE-B69E-A6672F7B4193}"/>
              </a:ext>
            </a:extLst>
          </p:cNvPr>
          <p:cNvSpPr txBox="1">
            <a:spLocks/>
          </p:cNvSpPr>
          <p:nvPr/>
        </p:nvSpPr>
        <p:spPr bwMode="auto">
          <a:xfrm>
            <a:off x="318782" y="3888074"/>
            <a:ext cx="3151510" cy="16958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ts val="650"/>
              </a:spcBef>
              <a:buClr>
                <a:srgbClr val="214759"/>
              </a:buClr>
              <a:buSzPct val="80000"/>
              <a:tabLst>
                <a:tab pos="2904353" algn="r"/>
              </a:tabLst>
              <a:defRPr/>
            </a:pPr>
            <a:r>
              <a:rPr lang="de-DE" sz="867" b="1" kern="0" dirty="0">
                <a:solidFill>
                  <a:srgbClr val="404040"/>
                </a:solidFill>
                <a:latin typeface="+mj-lt"/>
              </a:rPr>
              <a:t>Transaction &amp; Financial Advisory Services</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Corporate </a:t>
            </a:r>
            <a:r>
              <a:rPr lang="de-DE" sz="867" kern="0" dirty="0" err="1">
                <a:solidFill>
                  <a:srgbClr val="404040"/>
                </a:solidFill>
                <a:latin typeface="+mj-lt"/>
              </a:rPr>
              <a:t>Finance</a:t>
            </a:r>
            <a:r>
              <a:rPr lang="de-DE" sz="867" kern="0" dirty="0">
                <a:solidFill>
                  <a:srgbClr val="404040"/>
                </a:solidFill>
                <a:latin typeface="+mj-lt"/>
              </a:rPr>
              <a:t> </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M&amp;A/Transaktionsberatung</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Capital </a:t>
            </a:r>
            <a:r>
              <a:rPr lang="de-DE" sz="867" kern="0" dirty="0" err="1">
                <a:solidFill>
                  <a:srgbClr val="404040"/>
                </a:solidFill>
                <a:latin typeface="+mj-lt"/>
              </a:rPr>
              <a:t>Markets</a:t>
            </a:r>
            <a:endParaRPr lang="de-DE" sz="867" kern="0" dirty="0">
              <a:solidFill>
                <a:srgbClr val="404040"/>
              </a:solidFill>
              <a:latin typeface="+mj-lt"/>
            </a:endParaRP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Unternehmensbewertung</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Financial Reporting</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Transaction Accounting</a:t>
            </a:r>
          </a:p>
          <a:p>
            <a:pPr marL="185732" indent="-185732" defTabSz="1024791" eaLnBrk="0" fontAlgn="base" hangingPunct="0">
              <a:spcBef>
                <a:spcPts val="650"/>
              </a:spcBef>
              <a:buClr>
                <a:srgbClr val="214759"/>
              </a:buClr>
              <a:buSzPct val="80000"/>
              <a:buFont typeface="Wingdings" panose="05000000000000000000" pitchFamily="2" charset="2"/>
              <a:buChar char="§"/>
              <a:tabLst>
                <a:tab pos="2904353" algn="r"/>
              </a:tabLst>
              <a:defRPr/>
            </a:pPr>
            <a:r>
              <a:rPr lang="de-DE" sz="867" kern="0" dirty="0">
                <a:solidFill>
                  <a:srgbClr val="404040"/>
                </a:solidFill>
                <a:latin typeface="+mj-lt"/>
              </a:rPr>
              <a:t>Mittelstandsfinanzierungen</a:t>
            </a:r>
          </a:p>
        </p:txBody>
      </p:sp>
      <p:sp>
        <p:nvSpPr>
          <p:cNvPr id="15" name="Text Placeholder 14">
            <a:extLst>
              <a:ext uri="{FF2B5EF4-FFF2-40B4-BE49-F238E27FC236}">
                <a16:creationId xmlns:a16="http://schemas.microsoft.com/office/drawing/2014/main" id="{180BB7B0-0071-42A7-A710-57157668BDDA}"/>
              </a:ext>
            </a:extLst>
          </p:cNvPr>
          <p:cNvSpPr txBox="1">
            <a:spLocks/>
          </p:cNvSpPr>
          <p:nvPr/>
        </p:nvSpPr>
        <p:spPr bwMode="auto">
          <a:xfrm>
            <a:off x="3826495" y="2066412"/>
            <a:ext cx="3044810" cy="40030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742927">
              <a:defRPr/>
            </a:pPr>
            <a:r>
              <a:rPr lang="de-DE" sz="867" kern="0" dirty="0">
                <a:solidFill>
                  <a:srgbClr val="404040"/>
                </a:solidFill>
                <a:latin typeface="+mj-lt"/>
              </a:rPr>
              <a:t>Dienstleistungen, Technologieunternehmen, Finanzdienstleister, Projektfinanzierungen, Handel, Textilwirtschaft, Immobilien, Erneuerbare Energien</a:t>
            </a:r>
          </a:p>
        </p:txBody>
      </p:sp>
      <p:sp>
        <p:nvSpPr>
          <p:cNvPr id="16" name="Text Placeholder 12">
            <a:extLst>
              <a:ext uri="{FF2B5EF4-FFF2-40B4-BE49-F238E27FC236}">
                <a16:creationId xmlns:a16="http://schemas.microsoft.com/office/drawing/2014/main" id="{6AB8A96F-1D16-4CC8-A18B-42F8DFD845CB}"/>
              </a:ext>
            </a:extLst>
          </p:cNvPr>
          <p:cNvSpPr txBox="1">
            <a:spLocks/>
          </p:cNvSpPr>
          <p:nvPr/>
        </p:nvSpPr>
        <p:spPr bwMode="auto">
          <a:xfrm>
            <a:off x="3819930" y="1811853"/>
            <a:ext cx="2936704"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defRPr/>
            </a:pPr>
            <a:r>
              <a:rPr lang="de-DE" sz="1083" b="1" kern="0" dirty="0" err="1">
                <a:solidFill>
                  <a:srgbClr val="214759"/>
                </a:solidFill>
                <a:latin typeface="+mj-lt"/>
              </a:rPr>
              <a:t>Brachenexpertise</a:t>
            </a:r>
            <a:endParaRPr lang="de-DE" sz="1083" b="1" kern="0" dirty="0">
              <a:solidFill>
                <a:srgbClr val="214759"/>
              </a:solidFill>
              <a:latin typeface="+mj-lt"/>
            </a:endParaRPr>
          </a:p>
        </p:txBody>
      </p:sp>
      <p:sp>
        <p:nvSpPr>
          <p:cNvPr id="17" name="Rechteck 14"/>
          <p:cNvSpPr/>
          <p:nvPr/>
        </p:nvSpPr>
        <p:spPr>
          <a:xfrm>
            <a:off x="7473280" y="4922924"/>
            <a:ext cx="1469096" cy="233269"/>
          </a:xfrm>
          <a:prstGeom prst="rect">
            <a:avLst/>
          </a:prstGeom>
        </p:spPr>
        <p:txBody>
          <a:bodyPr wrap="square" lIns="0" tIns="0" rIns="0" bIns="0">
            <a:spAutoFit/>
          </a:bodyPr>
          <a:lstStyle/>
          <a:p>
            <a:pPr defTabSz="898447" fontAlgn="base">
              <a:spcBef>
                <a:spcPct val="0"/>
              </a:spcBef>
              <a:buClr>
                <a:srgbClr val="FFE600"/>
              </a:buClr>
              <a:buSzPct val="80000"/>
              <a:tabLst>
                <a:tab pos="291373" algn="l"/>
              </a:tabLst>
              <a:defRPr/>
            </a:pPr>
            <a:r>
              <a:rPr lang="en-US" sz="758" dirty="0">
                <a:solidFill>
                  <a:srgbClr val="FFFFFF"/>
                </a:solidFill>
                <a:latin typeface="+mj-lt"/>
              </a:rPr>
              <a:t>www.linkedin.com/in/sarah-kasper</a:t>
            </a:r>
          </a:p>
        </p:txBody>
      </p:sp>
      <p:pic>
        <p:nvPicPr>
          <p:cNvPr id="19" name="Grafik 3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243711" y="5522364"/>
            <a:ext cx="289809" cy="28980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9880" y="823846"/>
            <a:ext cx="2667000" cy="2667000"/>
          </a:xfrm>
          <a:prstGeom prst="rect">
            <a:avLst/>
          </a:prstGeom>
        </p:spPr>
      </p:pic>
    </p:spTree>
    <p:extLst>
      <p:ext uri="{BB962C8B-B14F-4D97-AF65-F5344CB8AC3E}">
        <p14:creationId xmlns:p14="http://schemas.microsoft.com/office/powerpoint/2010/main" val="298516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a:t>„Investors going Green“ </a:t>
            </a:r>
            <a:r>
              <a:rPr lang="de-DE" sz="2000" b="0" dirty="0">
                <a:solidFill>
                  <a:srgbClr val="244C5A"/>
                </a:solidFill>
              </a:rPr>
              <a:t/>
            </a:r>
            <a:br>
              <a:rPr lang="de-DE" sz="2000" b="0" dirty="0">
                <a:solidFill>
                  <a:srgbClr val="244C5A"/>
                </a:solidFill>
              </a:rPr>
            </a:br>
            <a:r>
              <a:rPr lang="de-DE" sz="2400" dirty="0">
                <a:solidFill>
                  <a:srgbClr val="244C5A"/>
                </a:solidFill>
              </a:rPr>
              <a:t>Finanzierung der Energiewende durch Investoren </a:t>
            </a:r>
            <a:endParaRPr lang="de-DE" sz="2400" b="0" dirty="0"/>
          </a:p>
        </p:txBody>
      </p:sp>
      <p:sp>
        <p:nvSpPr>
          <p:cNvPr id="6" name="Slide Number Placeholder 5"/>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3</a:t>
            </a:fld>
            <a:endParaRPr lang="de-DE" dirty="0">
              <a:solidFill>
                <a:prstClr val="white"/>
              </a:solidFill>
              <a:latin typeface="Century Gothic" panose="020F0302020204030204"/>
            </a:endParaRPr>
          </a:p>
        </p:txBody>
      </p:sp>
      <p:grpSp>
        <p:nvGrpSpPr>
          <p:cNvPr id="16" name="Group 15"/>
          <p:cNvGrpSpPr/>
          <p:nvPr/>
        </p:nvGrpSpPr>
        <p:grpSpPr>
          <a:xfrm>
            <a:off x="402504" y="1286820"/>
            <a:ext cx="8953201" cy="1122710"/>
            <a:chOff x="409574" y="1484784"/>
            <a:chExt cx="8953201" cy="648072"/>
          </a:xfrm>
        </p:grpSpPr>
        <p:sp>
          <p:nvSpPr>
            <p:cNvPr id="17" name="Rectangle 16"/>
            <p:cNvSpPr/>
            <p:nvPr/>
          </p:nvSpPr>
          <p:spPr>
            <a:xfrm>
              <a:off x="409575" y="1484784"/>
              <a:ext cx="89532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1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700879" y="1640206"/>
              <a:ext cx="149613" cy="319789"/>
            </a:xfrm>
            <a:prstGeom prst="rect">
              <a:avLst/>
            </a:prstGeom>
          </p:spPr>
          <p:txBody>
            <a:bodyPr vert="horz" wrap="square" lIns="0" tIns="0" rIns="0" bIns="0" rtlCol="0" anchor="ctr">
              <a:spAutoFit/>
            </a:bodyPr>
            <a:lstStyle/>
            <a:p>
              <a:pPr algn="ctr">
                <a:defRPr/>
              </a:pPr>
              <a:endParaRPr lang="de-DE" sz="3600" b="1" dirty="0">
                <a:solidFill>
                  <a:prstClr val="white"/>
                </a:solidFill>
                <a:latin typeface="Century Gothic" panose="020F0302020204030204"/>
                <a:ea typeface="Verdana" panose="020B0604030504040204" pitchFamily="34" charset="0"/>
                <a:cs typeface="Verdana" panose="020B0604030504040204" pitchFamily="34" charset="0"/>
              </a:endParaRPr>
            </a:p>
          </p:txBody>
        </p:sp>
        <p:sp>
          <p:nvSpPr>
            <p:cNvPr id="20" name="TextBox 19"/>
            <p:cNvSpPr txBox="1"/>
            <p:nvPr/>
          </p:nvSpPr>
          <p:spPr>
            <a:xfrm>
              <a:off x="409574" y="1484784"/>
              <a:ext cx="8948078" cy="648072"/>
            </a:xfrm>
            <a:prstGeom prst="rect">
              <a:avLst/>
            </a:prstGeom>
          </p:spPr>
          <p:txBody>
            <a:bodyPr vert="horz" wrap="square" lIns="0" tIns="0" rIns="0" bIns="0" rtlCol="0" anchor="ctr">
              <a:noAutofit/>
            </a:bodyPr>
            <a:lstStyle/>
            <a:p>
              <a:pPr algn="ctr" defTabSz="742931">
                <a:spcBef>
                  <a:spcPts val="1200"/>
                </a:spcBef>
                <a:buClr>
                  <a:srgbClr val="214759"/>
                </a:buClr>
                <a:defRPr/>
              </a:pPr>
              <a:r>
                <a:rPr lang="de-DE" sz="1400" i="1" dirty="0">
                  <a:solidFill>
                    <a:schemeClr val="bg1"/>
                  </a:solidFill>
                </a:rPr>
                <a:t>Wir haben Nachhaltigkeit ins Zentrum unseres Handelns gerückt. Nicht etwa, weil wir Umweltschützer, sondern weil wir Kapitalisten und Treuhänder unserer Kunden sind.</a:t>
              </a:r>
              <a:endParaRPr lang="de-DE" sz="1200" i="1" dirty="0">
                <a:solidFill>
                  <a:schemeClr val="bg1"/>
                </a:solidFill>
              </a:endParaRPr>
            </a:p>
          </p:txBody>
        </p:sp>
      </p:grpSp>
      <p:sp>
        <p:nvSpPr>
          <p:cNvPr id="14" name="Inhaltsplatzhalter 5"/>
          <p:cNvSpPr txBox="1">
            <a:spLocks/>
          </p:cNvSpPr>
          <p:nvPr/>
        </p:nvSpPr>
        <p:spPr>
          <a:xfrm>
            <a:off x="402502" y="2595376"/>
            <a:ext cx="8958324" cy="2434429"/>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en-US" sz="1120" b="1" dirty="0">
                <a:solidFill>
                  <a:schemeClr val="tx2"/>
                </a:solidFill>
              </a:rPr>
              <a:t>Trend der </a:t>
            </a:r>
            <a:r>
              <a:rPr lang="en-US" sz="1120" b="1" dirty="0" err="1">
                <a:solidFill>
                  <a:schemeClr val="tx2"/>
                </a:solidFill>
              </a:rPr>
              <a:t>Investoren</a:t>
            </a:r>
            <a:r>
              <a:rPr lang="en-US" sz="1120" b="1" dirty="0">
                <a:solidFill>
                  <a:schemeClr val="tx2"/>
                </a:solidFill>
              </a:rPr>
              <a:t> in 2020 lt. </a:t>
            </a:r>
            <a:r>
              <a:rPr lang="en-US" sz="1120" b="1" dirty="0" err="1">
                <a:solidFill>
                  <a:schemeClr val="tx2"/>
                </a:solidFill>
              </a:rPr>
              <a:t>BloombergNEF</a:t>
            </a:r>
            <a:endParaRPr lang="en-US" sz="1120" b="1" dirty="0">
              <a:solidFill>
                <a:schemeClr val="tx2"/>
              </a:solidFill>
            </a:endParaRPr>
          </a:p>
          <a:p>
            <a:pPr algn="just">
              <a:spcBef>
                <a:spcPts val="300"/>
              </a:spcBef>
            </a:pPr>
            <a:r>
              <a:rPr lang="de-DE" sz="1120" dirty="0"/>
              <a:t>Weltweite Investitionen in die Energiewende in 2020 </a:t>
            </a:r>
            <a:r>
              <a:rPr lang="de-DE" sz="1120" dirty="0" err="1"/>
              <a:t>i.H.v</a:t>
            </a:r>
            <a:r>
              <a:rPr lang="de-DE" sz="1120" dirty="0"/>
              <a:t>. 501,3 Mrd. $ (2019: 458,6 Mrd. $)</a:t>
            </a:r>
          </a:p>
          <a:p>
            <a:pPr marL="600066" lvl="1" indent="-228600" algn="just">
              <a:spcBef>
                <a:spcPts val="300"/>
              </a:spcBef>
              <a:buAutoNum type="arabicParenBoth"/>
            </a:pPr>
            <a:r>
              <a:rPr lang="de-DE" sz="1120" dirty="0"/>
              <a:t>303,5 Mrd. $ in erneuerbare Energien (neue Projekte und kleine Systeme) </a:t>
            </a:r>
          </a:p>
          <a:p>
            <a:pPr marL="600066" lvl="1" indent="-228600" algn="just">
              <a:spcBef>
                <a:spcPts val="300"/>
              </a:spcBef>
              <a:buAutoNum type="arabicParenBoth"/>
            </a:pPr>
            <a:r>
              <a:rPr lang="de-DE" sz="1120" dirty="0"/>
              <a:t>139 Mrd. $ in den Elektroverkehr (Fahrzeuge und Ladeinfrastruktur) mit einem Anstieg von 28% </a:t>
            </a:r>
          </a:p>
          <a:p>
            <a:pPr marL="600066" lvl="1" indent="-228600" algn="just">
              <a:spcBef>
                <a:spcPts val="300"/>
              </a:spcBef>
              <a:buAutoNum type="arabicParenBoth"/>
            </a:pPr>
            <a:r>
              <a:rPr lang="de-DE" sz="1120" dirty="0"/>
              <a:t>4,5 Mrd. $ in Wasserstoff und CCS (Anstieg um 212%) </a:t>
            </a:r>
          </a:p>
          <a:p>
            <a:pPr algn="just">
              <a:spcBef>
                <a:spcPts val="300"/>
              </a:spcBef>
            </a:pPr>
            <a:r>
              <a:rPr lang="de-DE" sz="1120" dirty="0"/>
              <a:t>Bereiche umfassen erneuerbare Energien, Energiespeicherung, EV-Ladeinfrastruktur, Wasserstoffproduktion und CCS-Projekte sowie Endverbraucher-Käufe von kohlenstoffarmen Energieanlagen (z.B. kleine Solarsysteme, Wärmepumpen und emissionsfreie Fahrzeuge) </a:t>
            </a:r>
          </a:p>
          <a:p>
            <a:pPr algn="just">
              <a:spcBef>
                <a:spcPts val="300"/>
              </a:spcBef>
            </a:pPr>
            <a:r>
              <a:rPr lang="de-DE" sz="1120" dirty="0"/>
              <a:t>Europa und China nehmen Spitzenposition als Investoren ein  </a:t>
            </a:r>
          </a:p>
          <a:p>
            <a:pPr algn="just">
              <a:spcBef>
                <a:spcPts val="300"/>
              </a:spcBef>
            </a:pPr>
            <a:endParaRPr lang="de-DE" sz="900" dirty="0"/>
          </a:p>
          <a:p>
            <a:pPr algn="just">
              <a:spcBef>
                <a:spcPts val="300"/>
              </a:spcBef>
            </a:pPr>
            <a:endParaRPr lang="en-US" sz="900" dirty="0"/>
          </a:p>
        </p:txBody>
      </p:sp>
      <p:grpSp>
        <p:nvGrpSpPr>
          <p:cNvPr id="21" name="Group 8"/>
          <p:cNvGrpSpPr/>
          <p:nvPr/>
        </p:nvGrpSpPr>
        <p:grpSpPr>
          <a:xfrm>
            <a:off x="1784648" y="4869162"/>
            <a:ext cx="6408712" cy="982417"/>
            <a:chOff x="409575" y="5729382"/>
            <a:chExt cx="3685719" cy="534373"/>
          </a:xfrm>
        </p:grpSpPr>
        <p:sp>
          <p:nvSpPr>
            <p:cNvPr id="22" name="Rechteck 45"/>
            <p:cNvSpPr/>
            <p:nvPr/>
          </p:nvSpPr>
          <p:spPr>
            <a:xfrm>
              <a:off x="409575" y="5729382"/>
              <a:ext cx="3305176" cy="534372"/>
            </a:xfrm>
            <a:prstGeom prst="rect">
              <a:avLst/>
            </a:prstGeom>
            <a:solidFill>
              <a:schemeClr val="accent6">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hteck 46"/>
            <p:cNvSpPr/>
            <p:nvPr/>
          </p:nvSpPr>
          <p:spPr>
            <a:xfrm>
              <a:off x="958985" y="5729383"/>
              <a:ext cx="3136309" cy="534372"/>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de-DE" sz="1120" dirty="0">
                  <a:solidFill>
                    <a:prstClr val="white"/>
                  </a:solidFill>
                  <a:latin typeface="Century Gothic" panose="020B0502020202020204" pitchFamily="34" charset="0"/>
                  <a:ea typeface="Verdana" panose="020B0604030504040204" pitchFamily="34" charset="0"/>
                  <a:cs typeface="Verdana" panose="020B0604030504040204" pitchFamily="34" charset="0"/>
                </a:rPr>
                <a:t>501,3 Mrd. $ Globale Energiewende Investitionen im Jahr 2020 </a:t>
              </a:r>
            </a:p>
            <a:p>
              <a:pPr marL="171450" indent="-171450">
                <a:buFont typeface="Arial" panose="020B0604020202020204" pitchFamily="34" charset="0"/>
                <a:buChar char="•"/>
                <a:defRPr/>
              </a:pPr>
              <a:r>
                <a:rPr lang="de-DE" sz="1120" dirty="0">
                  <a:solidFill>
                    <a:prstClr val="white"/>
                  </a:solidFill>
                  <a:latin typeface="Century Gothic" panose="020B0502020202020204" pitchFamily="34" charset="0"/>
                  <a:ea typeface="Verdana" panose="020B0604030504040204" pitchFamily="34" charset="0"/>
                  <a:cs typeface="Verdana" panose="020B0604030504040204" pitchFamily="34" charset="0"/>
                </a:rPr>
                <a:t>9% Anstieg im Jahr 2020 im Vergleich zum Vorjahr, trotz Covid-19</a:t>
              </a:r>
            </a:p>
            <a:p>
              <a:pPr marL="171450" indent="-171450">
                <a:buFont typeface="Arial" panose="020B0604020202020204" pitchFamily="34" charset="0"/>
                <a:buChar char="•"/>
                <a:defRPr/>
              </a:pPr>
              <a:r>
                <a:rPr lang="de-DE" sz="1120" dirty="0">
                  <a:solidFill>
                    <a:prstClr val="white"/>
                  </a:solidFill>
                  <a:latin typeface="Century Gothic" panose="020B0502020202020204" pitchFamily="34" charset="0"/>
                  <a:ea typeface="Verdana" panose="020B0604030504040204" pitchFamily="34" charset="0"/>
                  <a:cs typeface="Verdana" panose="020B0604030504040204" pitchFamily="34" charset="0"/>
                </a:rPr>
                <a:t>2% Wachstum </a:t>
              </a:r>
              <a:r>
                <a:rPr lang="de-DE" sz="1120" dirty="0" err="1">
                  <a:solidFill>
                    <a:prstClr val="white"/>
                  </a:solidFill>
                  <a:latin typeface="Century Gothic" panose="020B0502020202020204" pitchFamily="34" charset="0"/>
                  <a:ea typeface="Verdana" panose="020B0604030504040204" pitchFamily="34" charset="0"/>
                  <a:cs typeface="Verdana" panose="020B0604030504040204" pitchFamily="34" charset="0"/>
                </a:rPr>
                <a:t>ggü</a:t>
              </a:r>
              <a:r>
                <a:rPr lang="de-DE" sz="1120" dirty="0">
                  <a:solidFill>
                    <a:prstClr val="white"/>
                  </a:solidFill>
                  <a:latin typeface="Century Gothic" panose="020B0502020202020204" pitchFamily="34" charset="0"/>
                  <a:ea typeface="Verdana" panose="020B0604030504040204" pitchFamily="34" charset="0"/>
                  <a:cs typeface="Verdana" panose="020B0604030504040204" pitchFamily="34" charset="0"/>
                </a:rPr>
                <a:t>. dem Vorjahr bei Investitionen in erneuerbare Energien</a:t>
              </a:r>
            </a:p>
          </p:txBody>
        </p:sp>
        <p:grpSp>
          <p:nvGrpSpPr>
            <p:cNvPr id="24" name="Gruppieren 47"/>
            <p:cNvGrpSpPr/>
            <p:nvPr/>
          </p:nvGrpSpPr>
          <p:grpSpPr>
            <a:xfrm>
              <a:off x="494857" y="5796667"/>
              <a:ext cx="377313" cy="399802"/>
              <a:chOff x="3197225" y="4052888"/>
              <a:chExt cx="719137" cy="762000"/>
            </a:xfrm>
            <a:solidFill>
              <a:schemeClr val="tx2"/>
            </a:solidFill>
          </p:grpSpPr>
          <p:sp>
            <p:nvSpPr>
              <p:cNvPr id="25"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6"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7"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8"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29"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0"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1"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2"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3"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4"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5"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grpSp>
      </p:grpSp>
    </p:spTree>
    <p:extLst>
      <p:ext uri="{BB962C8B-B14F-4D97-AF65-F5344CB8AC3E}">
        <p14:creationId xmlns:p14="http://schemas.microsoft.com/office/powerpoint/2010/main" val="4195603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9224" y="360587"/>
            <a:ext cx="2808312" cy="56607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latin typeface="+mj-lt"/>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409577" y="360587"/>
            <a:ext cx="8951251" cy="1080296"/>
          </a:xfrm>
        </p:spPr>
        <p:txBody>
          <a:bodyPr/>
          <a:lstStyle/>
          <a:p>
            <a:r>
              <a:rPr lang="de-DE" sz="1800" b="0" dirty="0" smtClean="0">
                <a:solidFill>
                  <a:srgbClr val="244C5A"/>
                </a:solidFill>
              </a:rPr>
              <a:t> </a:t>
            </a:r>
            <a:r>
              <a:rPr lang="de-DE" dirty="0" smtClean="0">
                <a:solidFill>
                  <a:srgbClr val="244C5A"/>
                </a:solidFill>
              </a:rPr>
              <a:t>Ihr </a:t>
            </a:r>
            <a:r>
              <a:rPr lang="de-DE" dirty="0">
                <a:solidFill>
                  <a:srgbClr val="244C5A"/>
                </a:solidFill>
              </a:rPr>
              <a:t>Team </a:t>
            </a:r>
            <a:br>
              <a:rPr lang="de-DE" dirty="0">
                <a:solidFill>
                  <a:srgbClr val="244C5A"/>
                </a:solidFill>
              </a:rPr>
            </a:br>
            <a:r>
              <a:rPr lang="de-DE" b="0" dirty="0" smtClean="0">
                <a:solidFill>
                  <a:srgbClr val="244C5A"/>
                </a:solidFill>
              </a:rPr>
              <a:t>MICHAEL SCHLECHT</a:t>
            </a:r>
            <a:r>
              <a:rPr lang="de-DE" dirty="0">
                <a:solidFill>
                  <a:srgbClr val="244C5A"/>
                </a:solidFill>
              </a:rPr>
              <a:t/>
            </a:r>
            <a:br>
              <a:rPr lang="de-DE" dirty="0">
                <a:solidFill>
                  <a:srgbClr val="244C5A"/>
                </a:solidFill>
              </a:rPr>
            </a:br>
            <a:r>
              <a:rPr lang="de-DE" dirty="0">
                <a:solidFill>
                  <a:srgbClr val="244C5A"/>
                </a:solidFill>
              </a:rPr>
              <a:t>  </a:t>
            </a:r>
            <a:endParaRPr lang="en-US" dirty="0"/>
          </a:p>
        </p:txBody>
      </p:sp>
      <p:sp>
        <p:nvSpPr>
          <p:cNvPr id="4" name="Foliennummernplatzhalter 3"/>
          <p:cNvSpPr>
            <a:spLocks noGrp="1"/>
          </p:cNvSpPr>
          <p:nvPr>
            <p:ph type="sldNum" sz="quarter" idx="4"/>
          </p:nvPr>
        </p:nvSpPr>
        <p:spPr/>
        <p:txBody>
          <a:bodyPr/>
          <a:lstStyle/>
          <a:p>
            <a:fld id="{C0A0A431-90B2-4C9C-B01F-D3F48C214D91}" type="slidenum">
              <a:rPr lang="de-DE" smtClean="0">
                <a:latin typeface="+mj-lt"/>
              </a:rPr>
              <a:pPr/>
              <a:t>30</a:t>
            </a:fld>
            <a:endParaRPr lang="de-DE" dirty="0">
              <a:latin typeface="+mj-lt"/>
            </a:endParaRPr>
          </a:p>
        </p:txBody>
      </p:sp>
      <p:sp>
        <p:nvSpPr>
          <p:cNvPr id="7" name="Inhaltsplatzhalter 47">
            <a:extLst>
              <a:ext uri="{FF2B5EF4-FFF2-40B4-BE49-F238E27FC236}">
                <a16:creationId xmlns:a16="http://schemas.microsoft.com/office/drawing/2014/main" id="{2C4641A9-3E42-49F8-9B9C-C66AA7C10FE8}"/>
              </a:ext>
            </a:extLst>
          </p:cNvPr>
          <p:cNvSpPr txBox="1">
            <a:spLocks/>
          </p:cNvSpPr>
          <p:nvPr/>
        </p:nvSpPr>
        <p:spPr>
          <a:xfrm>
            <a:off x="7370743" y="3637719"/>
            <a:ext cx="1874719" cy="919034"/>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de-DE" sz="758" dirty="0">
                <a:solidFill>
                  <a:schemeClr val="bg1"/>
                </a:solidFill>
              </a:rPr>
              <a:t>Michael Schlecht</a:t>
            </a:r>
          </a:p>
          <a:p>
            <a:pPr marL="0" indent="0">
              <a:buNone/>
            </a:pPr>
            <a:r>
              <a:rPr lang="de-DE" sz="758" dirty="0">
                <a:solidFill>
                  <a:schemeClr val="bg1"/>
                </a:solidFill>
              </a:rPr>
              <a:t>Wirtschaftsprüfer</a:t>
            </a:r>
            <a:br>
              <a:rPr lang="de-DE" sz="758" dirty="0">
                <a:solidFill>
                  <a:schemeClr val="bg1"/>
                </a:solidFill>
              </a:rPr>
            </a:br>
            <a:r>
              <a:rPr lang="de-DE" sz="758" dirty="0">
                <a:solidFill>
                  <a:schemeClr val="bg1"/>
                </a:solidFill>
              </a:rPr>
              <a:t>Steuerberater</a:t>
            </a:r>
            <a:br>
              <a:rPr lang="de-DE" sz="758" dirty="0">
                <a:solidFill>
                  <a:schemeClr val="bg1"/>
                </a:solidFill>
              </a:rPr>
            </a:br>
            <a:r>
              <a:rPr lang="de-DE" sz="758" dirty="0">
                <a:solidFill>
                  <a:schemeClr val="bg1"/>
                </a:solidFill>
              </a:rPr>
              <a:t>___</a:t>
            </a:r>
            <a:br>
              <a:rPr lang="de-DE" sz="758" dirty="0">
                <a:solidFill>
                  <a:schemeClr val="bg1"/>
                </a:solidFill>
              </a:rPr>
            </a:br>
            <a:r>
              <a:rPr lang="de-DE" sz="758" dirty="0">
                <a:solidFill>
                  <a:schemeClr val="bg1"/>
                </a:solidFill>
              </a:rPr>
              <a:t/>
            </a:r>
            <a:br>
              <a:rPr lang="de-DE" sz="758" dirty="0">
                <a:solidFill>
                  <a:schemeClr val="bg1"/>
                </a:solidFill>
              </a:rPr>
            </a:br>
            <a:r>
              <a:rPr lang="de-DE" sz="758" dirty="0">
                <a:solidFill>
                  <a:schemeClr val="bg1"/>
                </a:solidFill>
              </a:rPr>
              <a:t>T: +49 (0)89 24 29 16 20</a:t>
            </a:r>
            <a:br>
              <a:rPr lang="de-DE" sz="758" dirty="0">
                <a:solidFill>
                  <a:schemeClr val="bg1"/>
                </a:solidFill>
              </a:rPr>
            </a:br>
            <a:r>
              <a:rPr lang="de-DE" sz="758" dirty="0">
                <a:solidFill>
                  <a:schemeClr val="bg1"/>
                </a:solidFill>
              </a:rPr>
              <a:t>E: m.schlecht@schlecht-partner.de</a:t>
            </a:r>
          </a:p>
        </p:txBody>
      </p:sp>
      <p:pic>
        <p:nvPicPr>
          <p:cNvPr id="8" name="Grafik 19">
            <a:hlinkClick r:id="rId2"/>
            <a:extLst>
              <a:ext uri="{FF2B5EF4-FFF2-40B4-BE49-F238E27FC236}">
                <a16:creationId xmlns:a16="http://schemas.microsoft.com/office/drawing/2014/main" id="{26D088D9-B47A-4217-B44F-030301EAEB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3280" y="4735998"/>
            <a:ext cx="429002" cy="117000"/>
          </a:xfrm>
          <a:prstGeom prst="rect">
            <a:avLst/>
          </a:prstGeom>
        </p:spPr>
      </p:pic>
      <p:sp>
        <p:nvSpPr>
          <p:cNvPr id="10" name="Text Placeholder 14">
            <a:extLst>
              <a:ext uri="{FF2B5EF4-FFF2-40B4-BE49-F238E27FC236}">
                <a16:creationId xmlns:a16="http://schemas.microsoft.com/office/drawing/2014/main" id="{180BB7B0-0071-42A7-A710-57157668BDDA}"/>
              </a:ext>
            </a:extLst>
          </p:cNvPr>
          <p:cNvSpPr txBox="1">
            <a:spLocks/>
          </p:cNvSpPr>
          <p:nvPr/>
        </p:nvSpPr>
        <p:spPr bwMode="auto">
          <a:xfrm>
            <a:off x="318782" y="3637685"/>
            <a:ext cx="2952869"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buSzPct val="80000"/>
              <a:defRPr/>
            </a:pPr>
            <a:r>
              <a:rPr lang="de-DE" sz="1083" b="1" kern="0" dirty="0">
                <a:solidFill>
                  <a:srgbClr val="214759"/>
                </a:solidFill>
                <a:latin typeface="+mj-lt"/>
              </a:rPr>
              <a:t>Tätigkeitsschwerpunkt</a:t>
            </a:r>
          </a:p>
        </p:txBody>
      </p:sp>
      <p:sp>
        <p:nvSpPr>
          <p:cNvPr id="11" name="Text Placeholder 12">
            <a:extLst>
              <a:ext uri="{FF2B5EF4-FFF2-40B4-BE49-F238E27FC236}">
                <a16:creationId xmlns:a16="http://schemas.microsoft.com/office/drawing/2014/main" id="{6AB8A96F-1D16-4CC8-A18B-42F8DFD845CB}"/>
              </a:ext>
            </a:extLst>
          </p:cNvPr>
          <p:cNvSpPr txBox="1">
            <a:spLocks/>
          </p:cNvSpPr>
          <p:nvPr/>
        </p:nvSpPr>
        <p:spPr bwMode="auto">
          <a:xfrm>
            <a:off x="318782" y="1839125"/>
            <a:ext cx="2936704"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defRPr/>
            </a:pPr>
            <a:r>
              <a:rPr lang="de-DE" sz="1083" b="1" kern="0" dirty="0">
                <a:solidFill>
                  <a:srgbClr val="214759"/>
                </a:solidFill>
                <a:latin typeface="+mj-lt"/>
              </a:rPr>
              <a:t>Ausbildung</a:t>
            </a:r>
          </a:p>
        </p:txBody>
      </p:sp>
      <p:sp>
        <p:nvSpPr>
          <p:cNvPr id="12" name="Text Placeholder 12">
            <a:extLst>
              <a:ext uri="{FF2B5EF4-FFF2-40B4-BE49-F238E27FC236}">
                <a16:creationId xmlns:a16="http://schemas.microsoft.com/office/drawing/2014/main" id="{544EBB38-78F7-45E7-A2B2-A506A747C89D}"/>
              </a:ext>
            </a:extLst>
          </p:cNvPr>
          <p:cNvSpPr txBox="1">
            <a:spLocks/>
          </p:cNvSpPr>
          <p:nvPr/>
        </p:nvSpPr>
        <p:spPr bwMode="auto">
          <a:xfrm>
            <a:off x="3819930" y="3009358"/>
            <a:ext cx="2843394"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defRPr/>
            </a:pPr>
            <a:r>
              <a:rPr lang="de-DE" sz="1083" b="1" kern="0" dirty="0">
                <a:solidFill>
                  <a:srgbClr val="214759"/>
                </a:solidFill>
                <a:latin typeface="+mj-lt"/>
              </a:rPr>
              <a:t>Beruflicher Werdegang/ Projekterfahrung</a:t>
            </a:r>
          </a:p>
        </p:txBody>
      </p:sp>
      <p:sp>
        <p:nvSpPr>
          <p:cNvPr id="16" name="Text Placeholder 12">
            <a:extLst>
              <a:ext uri="{FF2B5EF4-FFF2-40B4-BE49-F238E27FC236}">
                <a16:creationId xmlns:a16="http://schemas.microsoft.com/office/drawing/2014/main" id="{6AB8A96F-1D16-4CC8-A18B-42F8DFD845CB}"/>
              </a:ext>
            </a:extLst>
          </p:cNvPr>
          <p:cNvSpPr txBox="1">
            <a:spLocks/>
          </p:cNvSpPr>
          <p:nvPr/>
        </p:nvSpPr>
        <p:spPr bwMode="auto">
          <a:xfrm>
            <a:off x="3819930" y="1811853"/>
            <a:ext cx="2936704" cy="1666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1024791" eaLnBrk="0" fontAlgn="base" hangingPunct="0">
              <a:spcBef>
                <a:spcPct val="0"/>
              </a:spcBef>
              <a:spcAft>
                <a:spcPct val="30000"/>
              </a:spcAft>
              <a:buClr>
                <a:srgbClr val="FFE600"/>
              </a:buClr>
              <a:defRPr/>
            </a:pPr>
            <a:r>
              <a:rPr lang="de-DE" sz="1083" b="1" kern="0" dirty="0" err="1">
                <a:solidFill>
                  <a:srgbClr val="214759"/>
                </a:solidFill>
                <a:latin typeface="+mj-lt"/>
              </a:rPr>
              <a:t>Brachenexpertise</a:t>
            </a:r>
            <a:endParaRPr lang="de-DE" sz="1083" b="1" kern="0" dirty="0">
              <a:solidFill>
                <a:srgbClr val="214759"/>
              </a:solidFill>
              <a:latin typeface="+mj-lt"/>
            </a:endParaRPr>
          </a:p>
        </p:txBody>
      </p:sp>
      <p:sp>
        <p:nvSpPr>
          <p:cNvPr id="17" name="Rechteck 14"/>
          <p:cNvSpPr/>
          <p:nvPr/>
        </p:nvSpPr>
        <p:spPr>
          <a:xfrm>
            <a:off x="7473280" y="4922924"/>
            <a:ext cx="1469096" cy="233269"/>
          </a:xfrm>
          <a:prstGeom prst="rect">
            <a:avLst/>
          </a:prstGeom>
        </p:spPr>
        <p:txBody>
          <a:bodyPr wrap="square" lIns="0" tIns="0" rIns="0" bIns="0">
            <a:spAutoFit/>
          </a:bodyPr>
          <a:lstStyle/>
          <a:p>
            <a:pPr defTabSz="898447" fontAlgn="base">
              <a:spcBef>
                <a:spcPct val="0"/>
              </a:spcBef>
              <a:buClr>
                <a:srgbClr val="FFE600"/>
              </a:buClr>
              <a:buSzPct val="80000"/>
              <a:tabLst>
                <a:tab pos="291373" algn="l"/>
              </a:tabLst>
              <a:defRPr/>
            </a:pPr>
            <a:r>
              <a:rPr lang="en-US" sz="758" dirty="0">
                <a:solidFill>
                  <a:srgbClr val="FFFFFF"/>
                </a:solidFill>
                <a:latin typeface="+mj-lt"/>
              </a:rPr>
              <a:t>https://www.linkedin.com/in/michael-schlecht-9a76322b/</a:t>
            </a:r>
          </a:p>
        </p:txBody>
      </p:sp>
      <p:sp>
        <p:nvSpPr>
          <p:cNvPr id="20" name="Text Placeholder 8">
            <a:extLst>
              <a:ext uri="{FF2B5EF4-FFF2-40B4-BE49-F238E27FC236}">
                <a16:creationId xmlns:a16="http://schemas.microsoft.com/office/drawing/2014/main" id="{36C1D8FA-EDC1-4EBE-B69E-A6672F7B4193}"/>
              </a:ext>
            </a:extLst>
          </p:cNvPr>
          <p:cNvSpPr txBox="1">
            <a:spLocks/>
          </p:cNvSpPr>
          <p:nvPr/>
        </p:nvSpPr>
        <p:spPr bwMode="auto">
          <a:xfrm>
            <a:off x="318782" y="2070586"/>
            <a:ext cx="2880000" cy="7663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Wirtschaftsprüfer</a:t>
            </a:r>
            <a:endParaRPr lang="de-DE" sz="870" kern="0" dirty="0">
              <a:solidFill>
                <a:srgbClr val="404040"/>
              </a:solidFill>
            </a:endParaRP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Steuerberater</a:t>
            </a:r>
            <a:endParaRPr lang="de-DE" sz="870" kern="0" dirty="0">
              <a:solidFill>
                <a:srgbClr val="404040"/>
              </a:solidFill>
            </a:endParaRP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Diplom-Ökonom (Dipl.-</a:t>
            </a:r>
            <a:r>
              <a:rPr lang="de-DE" sz="870" kern="0" dirty="0" err="1" smtClean="0">
                <a:solidFill>
                  <a:srgbClr val="404040"/>
                </a:solidFill>
              </a:rPr>
              <a:t>Oec</a:t>
            </a:r>
            <a:r>
              <a:rPr lang="de-DE" sz="870" kern="0" dirty="0" smtClean="0">
                <a:solidFill>
                  <a:srgbClr val="404040"/>
                </a:solidFill>
              </a:rPr>
              <a:t>.)</a:t>
            </a: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a:solidFill>
                  <a:srgbClr val="404040"/>
                </a:solidFill>
              </a:rPr>
              <a:t>Mitglied des IDW (Institut für Wirtschaftsprüfer)</a:t>
            </a:r>
          </a:p>
        </p:txBody>
      </p:sp>
      <p:sp>
        <p:nvSpPr>
          <p:cNvPr id="21" name="Text Placeholder 11">
            <a:extLst>
              <a:ext uri="{FF2B5EF4-FFF2-40B4-BE49-F238E27FC236}">
                <a16:creationId xmlns:a16="http://schemas.microsoft.com/office/drawing/2014/main" id="{24D4B0CD-37AE-47ED-86C2-A59514787299}"/>
              </a:ext>
            </a:extLst>
          </p:cNvPr>
          <p:cNvSpPr txBox="1">
            <a:spLocks/>
          </p:cNvSpPr>
          <p:nvPr/>
        </p:nvSpPr>
        <p:spPr bwMode="auto">
          <a:xfrm>
            <a:off x="3819930" y="3284984"/>
            <a:ext cx="2816653" cy="250684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de-DE"/>
            </a:defPPr>
            <a:lvl1pPr marL="171450" indent="-171450" defTabSz="945990" eaLnBrk="0" fontAlgn="base" hangingPunct="0">
              <a:spcBef>
                <a:spcPts val="600"/>
              </a:spcBef>
              <a:buClr>
                <a:schemeClr val="bg2"/>
              </a:buClr>
              <a:buSzPct val="80000"/>
              <a:buFont typeface="Wingdings" panose="05000000000000000000" pitchFamily="2" charset="2"/>
              <a:buChar char="§"/>
              <a:tabLst>
                <a:tab pos="2681024" algn="r"/>
              </a:tabLst>
              <a:defRPr sz="800" kern="0">
                <a:solidFill>
                  <a:srgbClr val="404040"/>
                </a:solidFill>
              </a:defRPr>
            </a:lvl1pPr>
          </a:lstStyle>
          <a:p>
            <a:pPr>
              <a:buClr>
                <a:schemeClr val="tx2"/>
              </a:buClr>
            </a:pPr>
            <a:r>
              <a:rPr lang="de-DE" sz="870" dirty="0" smtClean="0"/>
              <a:t>Seit 2001: Mitgründer &amp; Partner bei Schlecht und Partner Wirtschaftsprüfer und Steuerberater in München. Zuvor Partner und Niederlassungsleiter bei einer mittelständischen Wirtschaftsprüfungs- und Steuerberatungsgesellschaft („</a:t>
            </a:r>
            <a:r>
              <a:rPr lang="de-DE" sz="870" dirty="0" err="1" smtClean="0"/>
              <a:t>next</a:t>
            </a:r>
            <a:r>
              <a:rPr lang="de-DE" sz="870" dirty="0" smtClean="0"/>
              <a:t> 10“) in München.</a:t>
            </a:r>
          </a:p>
          <a:p>
            <a:pPr>
              <a:buClr>
                <a:schemeClr val="tx2"/>
              </a:buClr>
            </a:pPr>
            <a:r>
              <a:rPr lang="de-DE" sz="870" dirty="0" smtClean="0"/>
              <a:t>Mehr als 20 Jahre Erfahrung in der ganzheitlichen Beratung von mittelständischen Unternehmen.</a:t>
            </a:r>
          </a:p>
          <a:p>
            <a:pPr>
              <a:buClr>
                <a:schemeClr val="tx2"/>
              </a:buClr>
            </a:pPr>
            <a:r>
              <a:rPr lang="de-DE" sz="870" dirty="0" smtClean="0"/>
              <a:t>Umfassende </a:t>
            </a:r>
            <a:r>
              <a:rPr lang="de-DE" sz="870" dirty="0"/>
              <a:t>Erfahrung in </a:t>
            </a:r>
            <a:r>
              <a:rPr lang="de-DE" sz="870" dirty="0" smtClean="0"/>
              <a:t>der Transaktionsberatung sowie Corporate </a:t>
            </a:r>
            <a:r>
              <a:rPr lang="de-DE" sz="870" dirty="0" err="1" smtClean="0"/>
              <a:t>Finance</a:t>
            </a:r>
            <a:r>
              <a:rPr lang="de-DE" sz="870" dirty="0" smtClean="0"/>
              <a:t> Beratung (insb. IPO, IBO und Mittelstandsfinanzierungen).</a:t>
            </a:r>
            <a:endParaRPr lang="de-DE" sz="870" dirty="0"/>
          </a:p>
          <a:p>
            <a:pPr>
              <a:buClr>
                <a:schemeClr val="tx2"/>
              </a:buClr>
            </a:pPr>
            <a:r>
              <a:rPr lang="de-DE" sz="870" dirty="0" smtClean="0"/>
              <a:t>Umfangreiche Erfolgsbilanz in der steuerlichen Gestaltung von M&amp;A-Transaktionen und der steuerlichen Beratung im Zusammenhang mit Um-</a:t>
            </a:r>
            <a:r>
              <a:rPr lang="de-DE" sz="870" dirty="0"/>
              <a:t> </a:t>
            </a:r>
            <a:r>
              <a:rPr lang="de-DE" sz="870" dirty="0" smtClean="0"/>
              <a:t>und Restrukturierungen sowie der Unternehmensnachfolge.</a:t>
            </a:r>
            <a:endParaRPr lang="de-DE" sz="870" dirty="0"/>
          </a:p>
        </p:txBody>
      </p:sp>
      <p:sp>
        <p:nvSpPr>
          <p:cNvPr id="22" name="Text Placeholder 8">
            <a:extLst>
              <a:ext uri="{FF2B5EF4-FFF2-40B4-BE49-F238E27FC236}">
                <a16:creationId xmlns:a16="http://schemas.microsoft.com/office/drawing/2014/main" id="{36C1D8FA-EDC1-4EBE-B69E-A6672F7B4193}"/>
              </a:ext>
            </a:extLst>
          </p:cNvPr>
          <p:cNvSpPr txBox="1">
            <a:spLocks/>
          </p:cNvSpPr>
          <p:nvPr/>
        </p:nvSpPr>
        <p:spPr bwMode="auto">
          <a:xfrm>
            <a:off x="325847" y="3860533"/>
            <a:ext cx="2909086" cy="1743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defTabSz="945990" eaLnBrk="0" fontAlgn="base" hangingPunct="0">
              <a:spcBef>
                <a:spcPts val="600"/>
              </a:spcBef>
              <a:buClr>
                <a:schemeClr val="tx2"/>
              </a:buClr>
              <a:buSzPct val="80000"/>
              <a:tabLst>
                <a:tab pos="2681024" algn="r"/>
              </a:tabLst>
              <a:defRPr/>
            </a:pPr>
            <a:r>
              <a:rPr lang="de-DE" sz="870" b="1" kern="0" dirty="0" smtClean="0">
                <a:solidFill>
                  <a:srgbClr val="404040"/>
                </a:solidFill>
              </a:rPr>
              <a:t>Transaction &amp; Financial Advisory Services</a:t>
            </a: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a:solidFill>
                  <a:srgbClr val="404040"/>
                </a:solidFill>
              </a:rPr>
              <a:t>Corporate </a:t>
            </a:r>
            <a:r>
              <a:rPr lang="de-DE" sz="870" kern="0" dirty="0" err="1">
                <a:solidFill>
                  <a:srgbClr val="404040"/>
                </a:solidFill>
              </a:rPr>
              <a:t>Finance</a:t>
            </a:r>
            <a:r>
              <a:rPr lang="de-DE" sz="870" kern="0" dirty="0">
                <a:solidFill>
                  <a:srgbClr val="404040"/>
                </a:solidFill>
              </a:rPr>
              <a:t> </a:t>
            </a: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a:solidFill>
                  <a:srgbClr val="404040"/>
                </a:solidFill>
              </a:rPr>
              <a:t>M&amp;A/Transaktionsberatung</a:t>
            </a: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Capital </a:t>
            </a:r>
            <a:r>
              <a:rPr lang="de-DE" sz="870" kern="0" dirty="0" err="1" smtClean="0">
                <a:solidFill>
                  <a:srgbClr val="404040"/>
                </a:solidFill>
              </a:rPr>
              <a:t>Markets</a:t>
            </a:r>
            <a:endParaRPr lang="de-DE" sz="870" kern="0" dirty="0" smtClean="0">
              <a:solidFill>
                <a:srgbClr val="404040"/>
              </a:solidFill>
            </a:endParaRP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Unternehmensbewertung</a:t>
            </a:r>
            <a:endParaRPr lang="de-DE" sz="870" kern="0" dirty="0">
              <a:solidFill>
                <a:srgbClr val="404040"/>
              </a:solidFill>
            </a:endParaRP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Mittelstandsfinanzierungen</a:t>
            </a: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Corporate Taxation (Steuerstrukturierung und -planung)</a:t>
            </a:r>
          </a:p>
          <a:p>
            <a:pPr marL="171450" indent="-171450" defTabSz="945990" eaLnBrk="0" fontAlgn="base" hangingPunct="0">
              <a:spcBef>
                <a:spcPts val="600"/>
              </a:spcBef>
              <a:buClr>
                <a:schemeClr val="tx2"/>
              </a:buClr>
              <a:buSzPct val="80000"/>
              <a:buFont typeface="Wingdings" panose="05000000000000000000" pitchFamily="2" charset="2"/>
              <a:buChar char="§"/>
              <a:tabLst>
                <a:tab pos="2681024" algn="r"/>
              </a:tabLst>
              <a:defRPr/>
            </a:pPr>
            <a:r>
              <a:rPr lang="de-DE" sz="870" kern="0" dirty="0" smtClean="0">
                <a:solidFill>
                  <a:srgbClr val="404040"/>
                </a:solidFill>
              </a:rPr>
              <a:t>Unternehmensnachfolge</a:t>
            </a:r>
          </a:p>
        </p:txBody>
      </p:sp>
      <p:sp>
        <p:nvSpPr>
          <p:cNvPr id="23" name="Text Placeholder 14">
            <a:extLst>
              <a:ext uri="{FF2B5EF4-FFF2-40B4-BE49-F238E27FC236}">
                <a16:creationId xmlns:a16="http://schemas.microsoft.com/office/drawing/2014/main" id="{180BB7B0-0071-42A7-A710-57157668BDDA}"/>
              </a:ext>
            </a:extLst>
          </p:cNvPr>
          <p:cNvSpPr txBox="1">
            <a:spLocks/>
          </p:cNvSpPr>
          <p:nvPr/>
        </p:nvSpPr>
        <p:spPr bwMode="auto">
          <a:xfrm>
            <a:off x="3819930" y="2062891"/>
            <a:ext cx="2810594" cy="5355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de-DE" sz="870" kern="0" dirty="0" smtClean="0">
                <a:solidFill>
                  <a:srgbClr val="404040"/>
                </a:solidFill>
              </a:rPr>
              <a:t>Dienstleistungen, Technologieunternehmen, Projektfinanzierungen</a:t>
            </a:r>
            <a:r>
              <a:rPr lang="de-DE" sz="870" kern="0" dirty="0">
                <a:solidFill>
                  <a:srgbClr val="404040"/>
                </a:solidFill>
              </a:rPr>
              <a:t>, </a:t>
            </a:r>
            <a:r>
              <a:rPr lang="de-DE" sz="870" kern="0" dirty="0" smtClean="0">
                <a:solidFill>
                  <a:srgbClr val="404040"/>
                </a:solidFill>
              </a:rPr>
              <a:t>Handel, Textilwirtschaft, Immobilien, Erneuerbare Energien, Automobilzulieferer</a:t>
            </a:r>
            <a:endParaRPr lang="de-DE" sz="870" kern="0" dirty="0">
              <a:solidFill>
                <a:srgbClr val="404040"/>
              </a:solidFill>
            </a:endParaRPr>
          </a:p>
        </p:txBody>
      </p:sp>
      <p:pic>
        <p:nvPicPr>
          <p:cNvPr id="24" name="Grafik 3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360827" y="5604087"/>
            <a:ext cx="267516" cy="26751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9880" y="881097"/>
            <a:ext cx="2667000" cy="2667000"/>
          </a:xfrm>
          <a:prstGeom prst="rect">
            <a:avLst/>
          </a:prstGeom>
        </p:spPr>
      </p:pic>
    </p:spTree>
    <p:extLst>
      <p:ext uri="{BB962C8B-B14F-4D97-AF65-F5344CB8AC3E}">
        <p14:creationId xmlns:p14="http://schemas.microsoft.com/office/powerpoint/2010/main" val="2003708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68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a:t>„Investors going Green“</a:t>
            </a:r>
            <a:r>
              <a:rPr lang="de-DE" sz="2000" b="0" dirty="0">
                <a:solidFill>
                  <a:srgbClr val="244C5A"/>
                </a:solidFill>
              </a:rPr>
              <a:t/>
            </a:r>
            <a:br>
              <a:rPr lang="de-DE" sz="2000" b="0" dirty="0">
                <a:solidFill>
                  <a:srgbClr val="244C5A"/>
                </a:solidFill>
              </a:rPr>
            </a:br>
            <a:r>
              <a:rPr lang="de-DE" sz="2400" dirty="0">
                <a:solidFill>
                  <a:srgbClr val="244C5A"/>
                </a:solidFill>
              </a:rPr>
              <a:t>Finanzierung der Energiewende durch Investoren </a:t>
            </a:r>
            <a:endParaRPr lang="de-DE" sz="2400" b="0" dirty="0"/>
          </a:p>
        </p:txBody>
      </p:sp>
      <p:sp>
        <p:nvSpPr>
          <p:cNvPr id="6" name="Slide Number Placeholder 5"/>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4</a:t>
            </a:fld>
            <a:endParaRPr lang="de-DE" dirty="0">
              <a:solidFill>
                <a:prstClr val="white"/>
              </a:solidFill>
              <a:latin typeface="Century Gothic" panose="020F0302020204030204"/>
            </a:endParaRPr>
          </a:p>
        </p:txBody>
      </p:sp>
      <p:grpSp>
        <p:nvGrpSpPr>
          <p:cNvPr id="16" name="Group 15"/>
          <p:cNvGrpSpPr/>
          <p:nvPr/>
        </p:nvGrpSpPr>
        <p:grpSpPr>
          <a:xfrm>
            <a:off x="402504" y="1286818"/>
            <a:ext cx="8953201" cy="1663752"/>
            <a:chOff x="409574" y="1484783"/>
            <a:chExt cx="8953201" cy="648073"/>
          </a:xfrm>
        </p:grpSpPr>
        <p:sp>
          <p:nvSpPr>
            <p:cNvPr id="17" name="Rectangle 16"/>
            <p:cNvSpPr/>
            <p:nvPr/>
          </p:nvSpPr>
          <p:spPr>
            <a:xfrm>
              <a:off x="409575" y="1484784"/>
              <a:ext cx="89532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1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700879" y="1692202"/>
              <a:ext cx="149613" cy="215796"/>
            </a:xfrm>
            <a:prstGeom prst="rect">
              <a:avLst/>
            </a:prstGeom>
          </p:spPr>
          <p:txBody>
            <a:bodyPr vert="horz" wrap="square" lIns="0" tIns="0" rIns="0" bIns="0" rtlCol="0" anchor="ctr">
              <a:spAutoFit/>
            </a:bodyPr>
            <a:lstStyle/>
            <a:p>
              <a:pPr algn="ctr">
                <a:defRPr/>
              </a:pPr>
              <a:endParaRPr lang="de-DE" sz="3600" b="1" dirty="0">
                <a:solidFill>
                  <a:prstClr val="white"/>
                </a:solidFill>
                <a:latin typeface="Century Gothic" panose="020F0302020204030204"/>
                <a:ea typeface="Verdana" panose="020B0604030504040204" pitchFamily="34" charset="0"/>
                <a:cs typeface="Verdana" panose="020B0604030504040204" pitchFamily="34" charset="0"/>
              </a:endParaRPr>
            </a:p>
          </p:txBody>
        </p:sp>
        <p:sp>
          <p:nvSpPr>
            <p:cNvPr id="20" name="TextBox 19"/>
            <p:cNvSpPr txBox="1"/>
            <p:nvPr/>
          </p:nvSpPr>
          <p:spPr>
            <a:xfrm>
              <a:off x="409574" y="1484783"/>
              <a:ext cx="8948078" cy="648072"/>
            </a:xfrm>
            <a:prstGeom prst="rect">
              <a:avLst/>
            </a:prstGeom>
          </p:spPr>
          <p:txBody>
            <a:bodyPr vert="horz" wrap="square" lIns="0" tIns="0" rIns="0" bIns="0" rtlCol="0" anchor="ctr">
              <a:noAutofit/>
            </a:bodyPr>
            <a:lstStyle/>
            <a:p>
              <a:pPr algn="ctr" defTabSz="742931">
                <a:spcBef>
                  <a:spcPts val="1200"/>
                </a:spcBef>
                <a:buClr>
                  <a:srgbClr val="214759"/>
                </a:buClr>
                <a:defRPr/>
              </a:pPr>
              <a:r>
                <a:rPr lang="de-DE" sz="1300" i="1" dirty="0">
                  <a:solidFill>
                    <a:schemeClr val="bg1"/>
                  </a:solidFill>
                </a:rPr>
                <a:t>Voraussetzung dafür ist, dass wir große Mengen an anderem Strom, vor allem </a:t>
              </a:r>
              <a:r>
                <a:rPr lang="de-DE" sz="1300" b="1" i="1" dirty="0">
                  <a:solidFill>
                    <a:schemeClr val="bg1"/>
                  </a:solidFill>
                </a:rPr>
                <a:t>erneuerbaren Energien </a:t>
              </a:r>
              <a:r>
                <a:rPr lang="de-DE" sz="1300" i="1" dirty="0">
                  <a:solidFill>
                    <a:schemeClr val="bg1"/>
                  </a:solidFill>
                </a:rPr>
                <a:t>produzieren [..]. </a:t>
              </a:r>
            </a:p>
            <a:p>
              <a:pPr algn="ctr" defTabSz="742931">
                <a:spcBef>
                  <a:spcPts val="1200"/>
                </a:spcBef>
                <a:buClr>
                  <a:srgbClr val="214759"/>
                </a:buClr>
                <a:defRPr/>
              </a:pPr>
              <a:r>
                <a:rPr lang="de-DE" sz="1300" i="1" dirty="0">
                  <a:solidFill>
                    <a:schemeClr val="bg1"/>
                  </a:solidFill>
                </a:rPr>
                <a:t>Diese Energieproduktion ist extrem anstrengend und voraussetzungsreich. Wir haben heute 0,5 Prozent der Bundesfläche mit Windkraftanlagen voll. Es müssen zwei werden, also eine Vervierfachung der Menge an Windkraft in acht Jahren bei Planungszeiten, die im Moment um sechs Jahre dauern. </a:t>
              </a:r>
            </a:p>
            <a:p>
              <a:pPr algn="ctr" defTabSz="742931">
                <a:spcBef>
                  <a:spcPts val="1200"/>
                </a:spcBef>
                <a:buClr>
                  <a:srgbClr val="214759"/>
                </a:buClr>
                <a:defRPr/>
              </a:pPr>
              <a:r>
                <a:rPr lang="de-DE" sz="1000" i="1" dirty="0">
                  <a:solidFill>
                    <a:schemeClr val="bg1"/>
                  </a:solidFill>
                </a:rPr>
                <a:t>(Robert </a:t>
              </a:r>
              <a:r>
                <a:rPr lang="de-DE" sz="1000" i="1" dirty="0" err="1">
                  <a:solidFill>
                    <a:schemeClr val="bg1"/>
                  </a:solidFill>
                </a:rPr>
                <a:t>Habeck</a:t>
              </a:r>
              <a:r>
                <a:rPr lang="de-DE" sz="1000" i="1" dirty="0">
                  <a:solidFill>
                    <a:schemeClr val="bg1"/>
                  </a:solidFill>
                </a:rPr>
                <a:t>, Bundesminister für Wirtschaft und Klimaschutz ) </a:t>
              </a:r>
            </a:p>
          </p:txBody>
        </p:sp>
      </p:grpSp>
      <p:sp>
        <p:nvSpPr>
          <p:cNvPr id="14" name="Inhaltsplatzhalter 5"/>
          <p:cNvSpPr txBox="1">
            <a:spLocks/>
          </p:cNvSpPr>
          <p:nvPr/>
        </p:nvSpPr>
        <p:spPr>
          <a:xfrm>
            <a:off x="402502" y="3295102"/>
            <a:ext cx="8958324" cy="2089899"/>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tx2"/>
                </a:solidFill>
              </a:rPr>
              <a:t>Auswirkung der neuen Regierung auf die Energiewende </a:t>
            </a:r>
          </a:p>
          <a:p>
            <a:pPr algn="just">
              <a:spcBef>
                <a:spcPts val="300"/>
              </a:spcBef>
            </a:pPr>
            <a:r>
              <a:rPr lang="de-DE" sz="1120" dirty="0"/>
              <a:t>Derzeit wird mit einer Verfehlung der Klimaziele der Jahre 2022 und 2023 gerechnet </a:t>
            </a:r>
          </a:p>
          <a:p>
            <a:pPr algn="just">
              <a:spcBef>
                <a:spcPts val="300"/>
              </a:spcBef>
            </a:pPr>
            <a:r>
              <a:rPr lang="de-DE" sz="1120" b="1" dirty="0">
                <a:solidFill>
                  <a:schemeClr val="bg2"/>
                </a:solidFill>
              </a:rPr>
              <a:t>Klimasofort-Paket </a:t>
            </a:r>
            <a:r>
              <a:rPr lang="de-DE" sz="1120" dirty="0"/>
              <a:t>im April 2022 (EEG 2.0) mit dem Wegfall der Umlage zur Förderung des Ökostromausbaus ab 2023 </a:t>
            </a:r>
          </a:p>
          <a:p>
            <a:pPr algn="just">
              <a:spcBef>
                <a:spcPts val="300"/>
              </a:spcBef>
            </a:pPr>
            <a:r>
              <a:rPr lang="de-DE" sz="1120" b="1" dirty="0">
                <a:solidFill>
                  <a:schemeClr val="bg2"/>
                </a:solidFill>
              </a:rPr>
              <a:t>Solarbeschleunigungspaket</a:t>
            </a:r>
            <a:r>
              <a:rPr lang="de-DE" sz="1120" dirty="0"/>
              <a:t>: </a:t>
            </a:r>
          </a:p>
          <a:p>
            <a:pPr marL="600066" lvl="1" indent="-228600" algn="just">
              <a:spcBef>
                <a:spcPts val="300"/>
              </a:spcBef>
              <a:buAutoNum type="arabicParenBoth"/>
            </a:pPr>
            <a:r>
              <a:rPr lang="de-DE" sz="1120" dirty="0"/>
              <a:t>Verpflichtende Solardächer bei Neubauten </a:t>
            </a:r>
          </a:p>
          <a:p>
            <a:pPr marL="600066" lvl="1" indent="-228600" algn="just">
              <a:spcBef>
                <a:spcPts val="300"/>
              </a:spcBef>
              <a:buAutoNum type="arabicParenBoth"/>
            </a:pPr>
            <a:r>
              <a:rPr lang="de-DE" sz="1120" dirty="0"/>
              <a:t>Anhebung der Ausschreibungsschwellung </a:t>
            </a:r>
          </a:p>
          <a:p>
            <a:pPr marL="600066" lvl="1" indent="-228600" algn="just">
              <a:spcBef>
                <a:spcPts val="300"/>
              </a:spcBef>
              <a:buAutoNum type="arabicParenBoth"/>
            </a:pPr>
            <a:r>
              <a:rPr lang="de-DE" sz="1120" dirty="0"/>
              <a:t>Öffnung der Flächenkulisse für Freiflächenanlagen </a:t>
            </a:r>
          </a:p>
          <a:p>
            <a:pPr algn="just">
              <a:spcBef>
                <a:spcPts val="300"/>
              </a:spcBef>
            </a:pPr>
            <a:endParaRPr lang="de-DE" sz="900" dirty="0"/>
          </a:p>
          <a:p>
            <a:pPr algn="just">
              <a:spcBef>
                <a:spcPts val="300"/>
              </a:spcBef>
            </a:pPr>
            <a:endParaRPr lang="en-US" sz="900" dirty="0"/>
          </a:p>
        </p:txBody>
      </p:sp>
    </p:spTree>
    <p:extLst>
      <p:ext uri="{BB962C8B-B14F-4D97-AF65-F5344CB8AC3E}">
        <p14:creationId xmlns:p14="http://schemas.microsoft.com/office/powerpoint/2010/main" val="359798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a:t>„Investors going Green“</a:t>
            </a:r>
            <a:r>
              <a:rPr lang="de-DE" sz="2000" b="0" dirty="0">
                <a:solidFill>
                  <a:srgbClr val="244C5A"/>
                </a:solidFill>
              </a:rPr>
              <a:t/>
            </a:r>
            <a:br>
              <a:rPr lang="de-DE" sz="2000" b="0" dirty="0">
                <a:solidFill>
                  <a:srgbClr val="244C5A"/>
                </a:solidFill>
              </a:rPr>
            </a:br>
            <a:r>
              <a:rPr lang="de-DE" sz="2400" dirty="0" smtClean="0">
                <a:solidFill>
                  <a:srgbClr val="244C5A"/>
                </a:solidFill>
              </a:rPr>
              <a:t>Taxonomie-VO </a:t>
            </a:r>
            <a:endParaRPr lang="de-DE" sz="2400" b="0" dirty="0"/>
          </a:p>
        </p:txBody>
      </p:sp>
      <p:sp>
        <p:nvSpPr>
          <p:cNvPr id="6" name="Slide Number Placeholder 5"/>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5</a:t>
            </a:fld>
            <a:endParaRPr lang="de-DE" dirty="0">
              <a:solidFill>
                <a:prstClr val="white"/>
              </a:solidFill>
              <a:latin typeface="Century Gothic" panose="020F0302020204030204"/>
            </a:endParaRPr>
          </a:p>
        </p:txBody>
      </p:sp>
      <p:grpSp>
        <p:nvGrpSpPr>
          <p:cNvPr id="9" name="Gruppieren 9"/>
          <p:cNvGrpSpPr/>
          <p:nvPr/>
        </p:nvGrpSpPr>
        <p:grpSpPr>
          <a:xfrm>
            <a:off x="272130" y="1399380"/>
            <a:ext cx="9237411" cy="1396423"/>
            <a:chOff x="252443" y="1600529"/>
            <a:chExt cx="11533016" cy="1733872"/>
          </a:xfrm>
        </p:grpSpPr>
        <p:sp>
          <p:nvSpPr>
            <p:cNvPr id="10" name="Rechteck 45"/>
            <p:cNvSpPr/>
            <p:nvPr/>
          </p:nvSpPr>
          <p:spPr>
            <a:xfrm>
              <a:off x="252443" y="1600529"/>
              <a:ext cx="9338001" cy="1733871"/>
            </a:xfrm>
            <a:prstGeom prst="rect">
              <a:avLst/>
            </a:prstGeom>
            <a:solidFill>
              <a:srgbClr val="FCE4D3"/>
            </a:solidFill>
            <a:ln w="28575">
              <a:solidFill>
                <a:srgbClr val="EE7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hteck 46"/>
            <p:cNvSpPr/>
            <p:nvPr/>
          </p:nvSpPr>
          <p:spPr>
            <a:xfrm>
              <a:off x="1060025" y="1604595"/>
              <a:ext cx="10725434" cy="1729806"/>
            </a:xfrm>
            <a:prstGeom prst="rect">
              <a:avLst/>
            </a:prstGeom>
            <a:solidFill>
              <a:srgbClr val="EE7624"/>
            </a:solidFill>
            <a:ln w="28575">
              <a:solidFill>
                <a:srgbClr val="EE7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43180" lvl="0">
                <a:spcBef>
                  <a:spcPts val="300"/>
                </a:spcBef>
                <a:buClr>
                  <a:srgbClr val="FFFFFF"/>
                </a:buClr>
                <a:tabLst>
                  <a:tab pos="193040" algn="l"/>
                </a:tabLst>
              </a:pPr>
              <a:r>
                <a:rPr lang="de-DE" sz="1120" b="1" spc="-5" dirty="0">
                  <a:solidFill>
                    <a:srgbClr val="FFFFFF"/>
                  </a:solidFill>
                  <a:latin typeface="+mj-lt"/>
                  <a:cs typeface="Arial"/>
                </a:rPr>
                <a:t>Delegierter Rechtsakt zu Artikel 8 der Taxonomie-VO (6. Juli 2021) </a:t>
              </a:r>
              <a:r>
                <a:rPr lang="de-DE" sz="1120" b="1" spc="-5" dirty="0">
                  <a:solidFill>
                    <a:srgbClr val="FFFFFF"/>
                  </a:solidFill>
                  <a:latin typeface="+mj-lt"/>
                  <a:cs typeface="Arial"/>
                  <a:sym typeface="Wingdings" panose="05000000000000000000" pitchFamily="2" charset="2"/>
                </a:rPr>
                <a:t> </a:t>
              </a:r>
              <a:r>
                <a:rPr lang="de-DE" sz="1120" spc="-5" dirty="0">
                  <a:solidFill>
                    <a:srgbClr val="FFFFFF"/>
                  </a:solidFill>
                  <a:latin typeface="+mj-lt"/>
                  <a:cs typeface="Arial"/>
                </a:rPr>
                <a:t>Vereinfachungen </a:t>
              </a:r>
            </a:p>
            <a:p>
              <a:pPr marL="12065" marR="43180" lvl="0">
                <a:spcBef>
                  <a:spcPts val="600"/>
                </a:spcBef>
                <a:buClr>
                  <a:srgbClr val="FFFFFF"/>
                </a:buClr>
                <a:tabLst>
                  <a:tab pos="193040" algn="l"/>
                </a:tabLst>
              </a:pPr>
              <a:r>
                <a:rPr lang="de-DE" sz="1120" dirty="0">
                  <a:solidFill>
                    <a:srgbClr val="000000"/>
                  </a:solidFill>
                  <a:latin typeface="+mj-lt"/>
                  <a:ea typeface="ＭＳ Ｐゴシック" pitchFamily="-105" charset="-128"/>
                </a:rPr>
                <a:t>Im </a:t>
              </a:r>
              <a:r>
                <a:rPr lang="de-DE" sz="1120" b="1" dirty="0">
                  <a:solidFill>
                    <a:srgbClr val="000000"/>
                  </a:solidFill>
                  <a:latin typeface="+mj-lt"/>
                  <a:ea typeface="ＭＳ Ｐゴシック" pitchFamily="-105" charset="-128"/>
                </a:rPr>
                <a:t>ersten Berichtsjahr </a:t>
              </a:r>
            </a:p>
            <a:p>
              <a:pPr marL="808038" marR="43180" lvl="2" indent="-354013">
                <a:spcBef>
                  <a:spcPts val="600"/>
                </a:spcBef>
                <a:buClr>
                  <a:srgbClr val="244C5A"/>
                </a:buClr>
                <a:buFont typeface="Wingdings" panose="05000000000000000000" pitchFamily="2" charset="2"/>
                <a:buChar char="v"/>
                <a:tabLst>
                  <a:tab pos="1163638" algn="l"/>
                </a:tabLst>
              </a:pPr>
              <a:r>
                <a:rPr lang="de-DE" sz="1000" dirty="0">
                  <a:solidFill>
                    <a:srgbClr val="000000"/>
                  </a:solidFill>
                  <a:latin typeface="+mj-lt"/>
                  <a:ea typeface="ＭＳ Ｐゴシック" pitchFamily="-105" charset="-128"/>
                </a:rPr>
                <a:t>ist </a:t>
              </a:r>
              <a:r>
                <a:rPr lang="de-DE" sz="1000" b="1" dirty="0">
                  <a:solidFill>
                    <a:srgbClr val="000000"/>
                  </a:solidFill>
                  <a:latin typeface="+mj-lt"/>
                  <a:ea typeface="ＭＳ Ｐゴシック" pitchFamily="-105" charset="-128"/>
                </a:rPr>
                <a:t>nur</a:t>
              </a:r>
              <a:r>
                <a:rPr lang="de-DE" sz="1000" dirty="0">
                  <a:solidFill>
                    <a:srgbClr val="000000"/>
                  </a:solidFill>
                  <a:latin typeface="+mj-lt"/>
                  <a:ea typeface="ＭＳ Ｐゴシック" pitchFamily="-105" charset="-128"/>
                </a:rPr>
                <a:t> der Anteil der </a:t>
              </a:r>
              <a:r>
                <a:rPr lang="de-DE" sz="1000" b="1" dirty="0">
                  <a:solidFill>
                    <a:srgbClr val="000000"/>
                  </a:solidFill>
                  <a:latin typeface="+mj-lt"/>
                  <a:ea typeface="ＭＳ Ｐゴシック" pitchFamily="-105" charset="-128"/>
                </a:rPr>
                <a:t>taxonomiefähigen</a:t>
              </a:r>
              <a:r>
                <a:rPr lang="de-DE" sz="1000" dirty="0">
                  <a:solidFill>
                    <a:srgbClr val="000000"/>
                  </a:solidFill>
                  <a:latin typeface="+mj-lt"/>
                  <a:ea typeface="ＭＳ Ｐゴシック" pitchFamily="-105" charset="-128"/>
                </a:rPr>
                <a:t> </a:t>
              </a:r>
              <a:r>
                <a:rPr lang="de-DE" sz="1000" b="1" dirty="0">
                  <a:solidFill>
                    <a:schemeClr val="bg1"/>
                  </a:solidFill>
                  <a:latin typeface="+mj-lt"/>
                  <a:ea typeface="ＭＳ Ｐゴシック" pitchFamily="-105" charset="-128"/>
                </a:rPr>
                <a:t>[</a:t>
              </a:r>
              <a:r>
                <a:rPr lang="en-US" sz="1000" b="1" dirty="0">
                  <a:solidFill>
                    <a:schemeClr val="bg1"/>
                  </a:solidFill>
                  <a:latin typeface="+mj-lt"/>
                  <a:ea typeface="ＭＳ Ｐゴシック" pitchFamily="-105" charset="-128"/>
                </a:rPr>
                <a:t>eligible]</a:t>
              </a:r>
              <a:r>
                <a:rPr lang="en-US" sz="1000" dirty="0">
                  <a:solidFill>
                    <a:srgbClr val="000000"/>
                  </a:solidFill>
                  <a:latin typeface="+mj-lt"/>
                  <a:ea typeface="ＭＳ Ｐゴシック" pitchFamily="-105" charset="-128"/>
                </a:rPr>
                <a:t> </a:t>
              </a:r>
              <a:r>
                <a:rPr lang="de-DE" sz="1000" dirty="0">
                  <a:solidFill>
                    <a:srgbClr val="000000"/>
                  </a:solidFill>
                  <a:latin typeface="+mj-lt"/>
                  <a:ea typeface="ＭＳ Ｐゴシック" pitchFamily="-105" charset="-128"/>
                </a:rPr>
                <a:t>Wirtschaftstätigkeiten bezogen auf die drei KPIs anzugeben</a:t>
              </a:r>
            </a:p>
            <a:p>
              <a:pPr marL="808038" marR="43180" lvl="2" indent="-354013">
                <a:spcBef>
                  <a:spcPts val="600"/>
                </a:spcBef>
                <a:buClr>
                  <a:srgbClr val="244C5A"/>
                </a:buClr>
                <a:buFont typeface="Wingdings" panose="05000000000000000000" pitchFamily="2" charset="2"/>
                <a:buChar char="v"/>
                <a:tabLst>
                  <a:tab pos="1163638" algn="l"/>
                </a:tabLst>
              </a:pPr>
              <a:r>
                <a:rPr lang="de-DE" sz="1000" dirty="0">
                  <a:solidFill>
                    <a:srgbClr val="000000"/>
                  </a:solidFill>
                  <a:latin typeface="+mj-lt"/>
                  <a:ea typeface="ＭＳ Ｐゴシック" pitchFamily="-105" charset="-128"/>
                </a:rPr>
                <a:t>sind </a:t>
              </a:r>
              <a:r>
                <a:rPr lang="de-DE" sz="1000" b="1" dirty="0">
                  <a:solidFill>
                    <a:srgbClr val="000000"/>
                  </a:solidFill>
                  <a:latin typeface="+mj-lt"/>
                  <a:ea typeface="ＭＳ Ｐゴシック" pitchFamily="-105" charset="-128"/>
                </a:rPr>
                <a:t>keine Vorjahreswerte </a:t>
              </a:r>
              <a:r>
                <a:rPr lang="de-DE" sz="1000" dirty="0">
                  <a:solidFill>
                    <a:srgbClr val="000000"/>
                  </a:solidFill>
                  <a:latin typeface="+mj-lt"/>
                  <a:ea typeface="ＭＳ Ｐゴシック" pitchFamily="-105" charset="-128"/>
                </a:rPr>
                <a:t>zu berichten</a:t>
              </a:r>
            </a:p>
            <a:p>
              <a:pPr marL="350838" marR="43180" lvl="1" indent="-354013">
                <a:spcBef>
                  <a:spcPts val="600"/>
                </a:spcBef>
                <a:buClr>
                  <a:srgbClr val="244C5A"/>
                </a:buClr>
                <a:buFont typeface="Wingdings" panose="05000000000000000000" pitchFamily="2" charset="2"/>
                <a:buChar char="v"/>
                <a:tabLst>
                  <a:tab pos="1163638" algn="l"/>
                </a:tabLst>
              </a:pPr>
              <a:r>
                <a:rPr lang="de-DE" sz="1000" dirty="0">
                  <a:solidFill>
                    <a:srgbClr val="000000"/>
                  </a:solidFill>
                  <a:latin typeface="+mj-lt"/>
                  <a:ea typeface="ＭＳ Ｐゴシック" pitchFamily="-105" charset="-128"/>
                </a:rPr>
                <a:t>Verkürzung der Vorjahresangaben von 5 Vergleichsjahren auf </a:t>
              </a:r>
              <a:r>
                <a:rPr lang="de-DE" sz="1000" b="1" dirty="0">
                  <a:solidFill>
                    <a:srgbClr val="000000"/>
                  </a:solidFill>
                  <a:latin typeface="+mj-lt"/>
                  <a:ea typeface="ＭＳ Ｐゴシック" pitchFamily="-105" charset="-128"/>
                </a:rPr>
                <a:t>1 Vergleichsjahr</a:t>
              </a:r>
              <a:endParaRPr lang="de-DE" sz="1000" dirty="0">
                <a:solidFill>
                  <a:srgbClr val="000000"/>
                </a:solidFill>
                <a:latin typeface="+mj-lt"/>
                <a:ea typeface="ＭＳ Ｐゴシック" pitchFamily="-105" charset="-128"/>
              </a:endParaRPr>
            </a:p>
            <a:p>
              <a:pPr marL="350838" marR="43180" lvl="1" indent="-354013">
                <a:spcBef>
                  <a:spcPts val="600"/>
                </a:spcBef>
                <a:buClr>
                  <a:srgbClr val="244C5A"/>
                </a:buClr>
                <a:buFont typeface="Wingdings" panose="05000000000000000000" pitchFamily="2" charset="2"/>
                <a:buChar char="v"/>
                <a:tabLst>
                  <a:tab pos="1163638" algn="l"/>
                </a:tabLst>
              </a:pPr>
              <a:r>
                <a:rPr lang="de-DE" sz="1000" dirty="0">
                  <a:solidFill>
                    <a:srgbClr val="000000"/>
                  </a:solidFill>
                  <a:latin typeface="+mj-lt"/>
                  <a:ea typeface="ＭＳ Ｐゴシック" pitchFamily="-105" charset="-128"/>
                </a:rPr>
                <a:t>Gewährung eines </a:t>
              </a:r>
              <a:r>
                <a:rPr lang="de-DE" sz="1000" b="1" dirty="0">
                  <a:solidFill>
                    <a:srgbClr val="000000"/>
                  </a:solidFill>
                  <a:latin typeface="+mj-lt"/>
                  <a:ea typeface="ＭＳ Ｐゴシック" pitchFamily="-105" charset="-128"/>
                </a:rPr>
                <a:t>Übergangszeitraumes</a:t>
              </a:r>
              <a:r>
                <a:rPr lang="de-DE" sz="1000" dirty="0">
                  <a:solidFill>
                    <a:srgbClr val="000000"/>
                  </a:solidFill>
                  <a:latin typeface="+mj-lt"/>
                  <a:ea typeface="ＭＳ Ｐゴシック" pitchFamily="-105" charset="-128"/>
                </a:rPr>
                <a:t> zur Anwendung der Berichtspflichten zu den </a:t>
              </a:r>
              <a:r>
                <a:rPr lang="de-DE" sz="1000" b="1" dirty="0">
                  <a:solidFill>
                    <a:srgbClr val="000000"/>
                  </a:solidFill>
                  <a:latin typeface="+mj-lt"/>
                  <a:ea typeface="ＭＳ Ｐゴシック" pitchFamily="-105" charset="-128"/>
                </a:rPr>
                <a:t>weiteren vier Umweltzielen</a:t>
              </a:r>
              <a:endParaRPr lang="de-DE" sz="1000" b="1" spc="-5" dirty="0">
                <a:solidFill>
                  <a:srgbClr val="FFFFFF"/>
                </a:solidFill>
                <a:latin typeface="+mj-lt"/>
                <a:cs typeface="Arial"/>
              </a:endParaRPr>
            </a:p>
          </p:txBody>
        </p:sp>
        <p:grpSp>
          <p:nvGrpSpPr>
            <p:cNvPr id="12" name="Gruppieren 47"/>
            <p:cNvGrpSpPr/>
            <p:nvPr/>
          </p:nvGrpSpPr>
          <p:grpSpPr>
            <a:xfrm>
              <a:off x="376290" y="2206823"/>
              <a:ext cx="545303" cy="521283"/>
              <a:chOff x="3197225" y="4052888"/>
              <a:chExt cx="719137" cy="762000"/>
            </a:xfrm>
            <a:solidFill>
              <a:srgbClr val="244C5A"/>
            </a:solidFill>
          </p:grpSpPr>
          <p:sp>
            <p:nvSpPr>
              <p:cNvPr id="13"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15"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18"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1"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2"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3"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4"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5"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6"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7"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8"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grpSp>
      </p:grpSp>
      <p:grpSp>
        <p:nvGrpSpPr>
          <p:cNvPr id="29" name="Gruppieren 7"/>
          <p:cNvGrpSpPr/>
          <p:nvPr/>
        </p:nvGrpSpPr>
        <p:grpSpPr>
          <a:xfrm>
            <a:off x="128464" y="3190513"/>
            <a:ext cx="9381077" cy="2470735"/>
            <a:chOff x="252802" y="1997982"/>
            <a:chExt cx="12478430" cy="3855721"/>
          </a:xfrm>
        </p:grpSpPr>
        <p:sp>
          <p:nvSpPr>
            <p:cNvPr id="30" name="object 56"/>
            <p:cNvSpPr txBox="1"/>
            <p:nvPr/>
          </p:nvSpPr>
          <p:spPr>
            <a:xfrm>
              <a:off x="447830" y="3007622"/>
              <a:ext cx="2616742" cy="1636205"/>
            </a:xfrm>
            <a:prstGeom prst="rect">
              <a:avLst/>
            </a:prstGeom>
            <a:noFill/>
            <a:ln w="28575">
              <a:solidFill>
                <a:srgbClr val="EE7624"/>
              </a:solidFill>
              <a:prstDash val="dash"/>
            </a:ln>
          </p:spPr>
          <p:txBody>
            <a:bodyPr vert="horz" wrap="square" lIns="90000" tIns="90000" rIns="90000" bIns="90000" rtlCol="0" anchor="ctr">
              <a:noAutofit/>
            </a:bodyPr>
            <a:lstStyle/>
            <a:p>
              <a:pPr marL="79124">
                <a:spcBef>
                  <a:spcPts val="83"/>
                </a:spcBef>
              </a:pPr>
              <a:endParaRPr sz="1000" dirty="0">
                <a:latin typeface="+mj-lt"/>
                <a:cs typeface="Arial"/>
              </a:endParaRPr>
            </a:p>
          </p:txBody>
        </p:sp>
        <p:sp>
          <p:nvSpPr>
            <p:cNvPr id="31" name="object 8"/>
            <p:cNvSpPr txBox="1"/>
            <p:nvPr/>
          </p:nvSpPr>
          <p:spPr>
            <a:xfrm>
              <a:off x="10847454" y="2531144"/>
              <a:ext cx="1864029" cy="291808"/>
            </a:xfrm>
            <a:prstGeom prst="rect">
              <a:avLst/>
            </a:prstGeom>
            <a:solidFill>
              <a:srgbClr val="7A8C8E"/>
            </a:solidFill>
          </p:spPr>
          <p:txBody>
            <a:bodyPr vert="horz" wrap="square" lIns="90000" tIns="90000" rIns="90000" bIns="90000" rtlCol="0" anchor="ctr">
              <a:noAutofit/>
            </a:bodyPr>
            <a:lstStyle/>
            <a:p>
              <a:pPr algn="ctr">
                <a:spcBef>
                  <a:spcPts val="595"/>
                </a:spcBef>
              </a:pPr>
              <a:r>
                <a:rPr lang="de-DE" sz="1000" b="1" dirty="0">
                  <a:solidFill>
                    <a:srgbClr val="FFFFFF"/>
                  </a:solidFill>
                  <a:latin typeface="+mj-lt"/>
                  <a:cs typeface="Arial"/>
                </a:rPr>
                <a:t>Governance</a:t>
              </a:r>
              <a:endParaRPr sz="1000" b="1" dirty="0">
                <a:latin typeface="+mj-lt"/>
                <a:cs typeface="Arial"/>
              </a:endParaRPr>
            </a:p>
          </p:txBody>
        </p:sp>
        <p:sp>
          <p:nvSpPr>
            <p:cNvPr id="32" name="object 7"/>
            <p:cNvSpPr txBox="1"/>
            <p:nvPr/>
          </p:nvSpPr>
          <p:spPr>
            <a:xfrm>
              <a:off x="486886" y="1997982"/>
              <a:ext cx="12231728" cy="288000"/>
            </a:xfrm>
            <a:prstGeom prst="rect">
              <a:avLst/>
            </a:prstGeom>
            <a:solidFill>
              <a:srgbClr val="244C5A"/>
            </a:solidFill>
          </p:spPr>
          <p:txBody>
            <a:bodyPr vert="horz" wrap="square" lIns="90000" tIns="90000" rIns="90000" bIns="90000" rtlCol="0" anchor="ctr">
              <a:noAutofit/>
            </a:bodyPr>
            <a:lstStyle/>
            <a:p>
              <a:pPr marL="4201" algn="ctr">
                <a:spcBef>
                  <a:spcPts val="595"/>
                </a:spcBef>
              </a:pPr>
              <a:r>
                <a:rPr lang="de-DE" sz="1000" b="1" dirty="0">
                  <a:solidFill>
                    <a:srgbClr val="FFFFFF"/>
                  </a:solidFill>
                  <a:latin typeface="+mj-lt"/>
                  <a:cs typeface="Arial"/>
                </a:rPr>
                <a:t>ESG Entwicklung</a:t>
              </a:r>
              <a:endParaRPr sz="1000" dirty="0">
                <a:latin typeface="+mj-lt"/>
                <a:cs typeface="Arial"/>
              </a:endParaRPr>
            </a:p>
          </p:txBody>
        </p:sp>
        <p:sp>
          <p:nvSpPr>
            <p:cNvPr id="33" name="object 8"/>
            <p:cNvSpPr txBox="1"/>
            <p:nvPr/>
          </p:nvSpPr>
          <p:spPr>
            <a:xfrm>
              <a:off x="8802810" y="2531144"/>
              <a:ext cx="1864029" cy="291808"/>
            </a:xfrm>
            <a:prstGeom prst="rect">
              <a:avLst/>
            </a:prstGeom>
            <a:solidFill>
              <a:srgbClr val="75BDA7"/>
            </a:solidFill>
          </p:spPr>
          <p:txBody>
            <a:bodyPr vert="horz" wrap="square" lIns="90000" tIns="90000" rIns="90000" bIns="90000" rtlCol="0" anchor="ctr">
              <a:noAutofit/>
            </a:bodyPr>
            <a:lstStyle/>
            <a:p>
              <a:pPr algn="ctr">
                <a:spcBef>
                  <a:spcPts val="595"/>
                </a:spcBef>
              </a:pPr>
              <a:r>
                <a:rPr sz="1000" b="1" dirty="0">
                  <a:solidFill>
                    <a:srgbClr val="FFFFFF"/>
                  </a:solidFill>
                  <a:latin typeface="+mj-lt"/>
                  <a:cs typeface="Arial"/>
                </a:rPr>
                <a:t>Social</a:t>
              </a:r>
              <a:endParaRPr sz="1000" b="1" dirty="0">
                <a:latin typeface="+mj-lt"/>
                <a:cs typeface="Arial"/>
              </a:endParaRPr>
            </a:p>
          </p:txBody>
        </p:sp>
        <p:sp>
          <p:nvSpPr>
            <p:cNvPr id="34" name="object 16"/>
            <p:cNvSpPr txBox="1"/>
            <p:nvPr/>
          </p:nvSpPr>
          <p:spPr>
            <a:xfrm>
              <a:off x="10853104" y="3080689"/>
              <a:ext cx="1865428" cy="468000"/>
            </a:xfrm>
            <a:prstGeom prst="rect">
              <a:avLst/>
            </a:prstGeom>
            <a:solidFill>
              <a:srgbClr val="E4E8E8"/>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sz="1000" dirty="0">
                  <a:latin typeface="+mj-lt"/>
                </a:rPr>
                <a:t>Diversität</a:t>
              </a:r>
            </a:p>
          </p:txBody>
        </p:sp>
        <p:sp>
          <p:nvSpPr>
            <p:cNvPr id="35" name="object 17"/>
            <p:cNvSpPr txBox="1"/>
            <p:nvPr/>
          </p:nvSpPr>
          <p:spPr>
            <a:xfrm>
              <a:off x="10853104" y="3587620"/>
              <a:ext cx="1865428" cy="468000"/>
            </a:xfrm>
            <a:prstGeom prst="rect">
              <a:avLst/>
            </a:prstGeom>
            <a:solidFill>
              <a:srgbClr val="E4E8E8"/>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sz="1000" dirty="0">
                  <a:latin typeface="+mj-lt"/>
                </a:rPr>
                <a:t>Entlohnung</a:t>
              </a:r>
            </a:p>
          </p:txBody>
        </p:sp>
        <p:sp>
          <p:nvSpPr>
            <p:cNvPr id="36" name="object 18"/>
            <p:cNvSpPr txBox="1"/>
            <p:nvPr/>
          </p:nvSpPr>
          <p:spPr>
            <a:xfrm>
              <a:off x="10853104" y="4094551"/>
              <a:ext cx="1865428" cy="468000"/>
            </a:xfrm>
            <a:prstGeom prst="rect">
              <a:avLst/>
            </a:prstGeom>
            <a:solidFill>
              <a:srgbClr val="E4E8E8"/>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lang="de-DE" sz="1000" dirty="0">
                  <a:latin typeface="+mj-lt"/>
                </a:rPr>
                <a:t>Managementstrukturen</a:t>
              </a:r>
            </a:p>
          </p:txBody>
        </p:sp>
        <p:sp>
          <p:nvSpPr>
            <p:cNvPr id="37" name="object 29"/>
            <p:cNvSpPr txBox="1"/>
            <p:nvPr/>
          </p:nvSpPr>
          <p:spPr>
            <a:xfrm>
              <a:off x="486886" y="2530724"/>
              <a:ext cx="7767722" cy="291808"/>
            </a:xfrm>
            <a:prstGeom prst="rect">
              <a:avLst/>
            </a:prstGeom>
            <a:solidFill>
              <a:srgbClr val="6992B8"/>
            </a:solidFill>
          </p:spPr>
          <p:txBody>
            <a:bodyPr vert="horz" wrap="square" lIns="90000" tIns="90000" rIns="90000" bIns="90000" rtlCol="0" anchor="ctr">
              <a:noAutofit/>
            </a:bodyPr>
            <a:lstStyle/>
            <a:p>
              <a:pPr marL="8403" algn="ctr">
                <a:spcBef>
                  <a:spcPts val="595"/>
                </a:spcBef>
              </a:pPr>
              <a:r>
                <a:rPr sz="1000" b="1" spc="-6" dirty="0">
                  <a:solidFill>
                    <a:srgbClr val="FFFFFF"/>
                  </a:solidFill>
                  <a:latin typeface="+mj-lt"/>
                  <a:cs typeface="Arial"/>
                </a:rPr>
                <a:t>Environmental</a:t>
              </a:r>
              <a:r>
                <a:rPr lang="de-DE" sz="1000" b="1" spc="-6" dirty="0">
                  <a:solidFill>
                    <a:srgbClr val="FFFFFF"/>
                  </a:solidFill>
                  <a:latin typeface="+mj-lt"/>
                  <a:cs typeface="Arial"/>
                </a:rPr>
                <a:t> </a:t>
              </a:r>
              <a:r>
                <a:rPr lang="de-DE" sz="1000" b="1" spc="-6" dirty="0">
                  <a:solidFill>
                    <a:srgbClr val="244C5A"/>
                  </a:solidFill>
                  <a:latin typeface="+mj-lt"/>
                  <a:cs typeface="Arial"/>
                </a:rPr>
                <a:t>(6 Umweltziele der Taxonomie-VO)</a:t>
              </a:r>
              <a:endParaRPr sz="1000" b="1" dirty="0">
                <a:solidFill>
                  <a:srgbClr val="244C5A"/>
                </a:solidFill>
                <a:latin typeface="+mj-lt"/>
                <a:cs typeface="Arial"/>
              </a:endParaRPr>
            </a:p>
          </p:txBody>
        </p:sp>
        <p:sp>
          <p:nvSpPr>
            <p:cNvPr id="38" name="object 44"/>
            <p:cNvSpPr txBox="1"/>
            <p:nvPr/>
          </p:nvSpPr>
          <p:spPr>
            <a:xfrm>
              <a:off x="8802810" y="3080689"/>
              <a:ext cx="1864029" cy="468000"/>
            </a:xfrm>
            <a:prstGeom prst="rect">
              <a:avLst/>
            </a:prstGeom>
            <a:solidFill>
              <a:srgbClr val="E3F2E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sz="1000" dirty="0">
                  <a:latin typeface="+mj-lt"/>
                </a:rPr>
                <a:t>Diversität</a:t>
              </a:r>
            </a:p>
          </p:txBody>
        </p:sp>
        <p:sp>
          <p:nvSpPr>
            <p:cNvPr id="39" name="object 45"/>
            <p:cNvSpPr txBox="1"/>
            <p:nvPr/>
          </p:nvSpPr>
          <p:spPr>
            <a:xfrm>
              <a:off x="8802810" y="3587620"/>
              <a:ext cx="1864029" cy="468000"/>
            </a:xfrm>
            <a:prstGeom prst="rect">
              <a:avLst/>
            </a:prstGeom>
            <a:solidFill>
              <a:srgbClr val="E3F2E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sz="1000" dirty="0">
                  <a:latin typeface="+mj-lt"/>
                </a:rPr>
                <a:t>Menschenrechte</a:t>
              </a:r>
            </a:p>
          </p:txBody>
        </p:sp>
        <p:sp>
          <p:nvSpPr>
            <p:cNvPr id="40" name="object 46"/>
            <p:cNvSpPr txBox="1"/>
            <p:nvPr/>
          </p:nvSpPr>
          <p:spPr>
            <a:xfrm>
              <a:off x="8802810" y="4094551"/>
              <a:ext cx="1864029" cy="468000"/>
            </a:xfrm>
            <a:prstGeom prst="rect">
              <a:avLst/>
            </a:prstGeom>
            <a:solidFill>
              <a:srgbClr val="E3F2E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sz="1000" dirty="0">
                  <a:latin typeface="+mj-lt"/>
                </a:rPr>
                <a:t>Gesundheit und</a:t>
              </a:r>
              <a:r>
                <a:rPr lang="de-DE" sz="1000" dirty="0">
                  <a:latin typeface="+mj-lt"/>
                </a:rPr>
                <a:t> Arbeitsschutz</a:t>
              </a:r>
            </a:p>
          </p:txBody>
        </p:sp>
        <p:sp>
          <p:nvSpPr>
            <p:cNvPr id="41" name="object 56"/>
            <p:cNvSpPr txBox="1"/>
            <p:nvPr/>
          </p:nvSpPr>
          <p:spPr>
            <a:xfrm>
              <a:off x="252802" y="4990959"/>
              <a:ext cx="8000357" cy="862744"/>
            </a:xfrm>
            <a:prstGeom prst="rect">
              <a:avLst/>
            </a:prstGeom>
            <a:solidFill>
              <a:srgbClr val="EE7624"/>
            </a:solidFill>
          </p:spPr>
          <p:txBody>
            <a:bodyPr vert="horz" wrap="square" lIns="90000" tIns="90000" rIns="90000" bIns="90000" rtlCol="0" anchor="ctr">
              <a:noAutofit/>
            </a:bodyPr>
            <a:lstStyle/>
            <a:p>
              <a:pPr marL="79124">
                <a:spcBef>
                  <a:spcPts val="83"/>
                </a:spcBef>
              </a:pPr>
              <a:r>
                <a:rPr sz="1000" dirty="0">
                  <a:solidFill>
                    <a:srgbClr val="FFFFFF"/>
                  </a:solidFill>
                  <a:latin typeface="+mj-lt"/>
                  <a:cs typeface="Arial"/>
                </a:rPr>
                <a:t>Anteil der </a:t>
              </a:r>
              <a:r>
                <a:rPr sz="1000" spc="-6" dirty="0">
                  <a:solidFill>
                    <a:srgbClr val="FFFFFF"/>
                  </a:solidFill>
                  <a:latin typeface="+mj-lt"/>
                  <a:cs typeface="Arial"/>
                </a:rPr>
                <a:t>taxonomiekonformen Umsatzerlöse, </a:t>
              </a:r>
              <a:r>
                <a:rPr sz="1000" dirty="0">
                  <a:solidFill>
                    <a:srgbClr val="FFFFFF"/>
                  </a:solidFill>
                  <a:latin typeface="+mj-lt"/>
                  <a:cs typeface="Arial"/>
                </a:rPr>
                <a:t>CapEx </a:t>
              </a:r>
              <a:r>
                <a:rPr sz="1000" spc="-6" dirty="0">
                  <a:solidFill>
                    <a:srgbClr val="FFFFFF"/>
                  </a:solidFill>
                  <a:latin typeface="+mj-lt"/>
                  <a:cs typeface="Arial"/>
                </a:rPr>
                <a:t>und OpEx </a:t>
              </a:r>
              <a:r>
                <a:rPr sz="1000" dirty="0" err="1">
                  <a:solidFill>
                    <a:srgbClr val="FFFFFF"/>
                  </a:solidFill>
                  <a:latin typeface="+mj-lt"/>
                  <a:cs typeface="Arial"/>
                </a:rPr>
                <a:t>müssen</a:t>
              </a:r>
              <a:r>
                <a:rPr sz="1000" dirty="0">
                  <a:solidFill>
                    <a:srgbClr val="FFFFFF"/>
                  </a:solidFill>
                  <a:latin typeface="+mj-lt"/>
                  <a:cs typeface="Arial"/>
                </a:rPr>
                <a:t> </a:t>
              </a:r>
              <a:r>
                <a:rPr lang="de-DE" sz="1000" dirty="0">
                  <a:solidFill>
                    <a:srgbClr val="FFFFFF"/>
                  </a:solidFill>
                  <a:latin typeface="+mj-lt"/>
                  <a:cs typeface="Arial"/>
                </a:rPr>
                <a:t>für</a:t>
              </a:r>
              <a:r>
                <a:rPr sz="1000" dirty="0">
                  <a:solidFill>
                    <a:srgbClr val="FFFFFF"/>
                  </a:solidFill>
                  <a:latin typeface="+mj-lt"/>
                  <a:cs typeface="Arial"/>
                </a:rPr>
                <a:t> </a:t>
              </a:r>
              <a:r>
                <a:rPr lang="de-DE" sz="1000" dirty="0">
                  <a:solidFill>
                    <a:srgbClr val="FFFFFF"/>
                  </a:solidFill>
                  <a:latin typeface="+mj-lt"/>
                  <a:cs typeface="Arial"/>
                </a:rPr>
                <a:t>das Geschäftsjahr </a:t>
              </a:r>
              <a:r>
                <a:rPr sz="1000" b="1" spc="-6" dirty="0">
                  <a:solidFill>
                    <a:srgbClr val="FFFFFF"/>
                  </a:solidFill>
                  <a:latin typeface="+mj-lt"/>
                  <a:cs typeface="Arial"/>
                </a:rPr>
                <a:t>2021</a:t>
              </a:r>
              <a:r>
                <a:rPr lang="de-DE" sz="1000" b="1" spc="-6" dirty="0">
                  <a:solidFill>
                    <a:srgbClr val="FFFFFF"/>
                  </a:solidFill>
                  <a:latin typeface="+mj-lt"/>
                  <a:cs typeface="Arial"/>
                </a:rPr>
                <a:t> </a:t>
              </a:r>
              <a:r>
                <a:rPr sz="1000" spc="-292" dirty="0">
                  <a:solidFill>
                    <a:srgbClr val="FFFFFF"/>
                  </a:solidFill>
                  <a:latin typeface="+mj-lt"/>
                  <a:cs typeface="Arial"/>
                </a:rPr>
                <a:t> </a:t>
              </a:r>
              <a:r>
                <a:rPr sz="1000" dirty="0">
                  <a:solidFill>
                    <a:srgbClr val="FFFFFF"/>
                  </a:solidFill>
                  <a:latin typeface="+mj-lt"/>
                  <a:cs typeface="Arial"/>
                </a:rPr>
                <a:t>für</a:t>
              </a:r>
              <a:endParaRPr sz="1000" dirty="0">
                <a:latin typeface="+mj-lt"/>
                <a:cs typeface="Arial"/>
              </a:endParaRPr>
            </a:p>
            <a:p>
              <a:pPr marL="79124"/>
              <a:r>
                <a:rPr lang="de-DE" sz="1000" b="1" spc="-6" dirty="0">
                  <a:solidFill>
                    <a:srgbClr val="FFFFFF"/>
                  </a:solidFill>
                  <a:latin typeface="+mj-lt"/>
                  <a:cs typeface="Arial"/>
                </a:rPr>
                <a:t>(1) Klimaschutz</a:t>
              </a:r>
              <a:r>
                <a:rPr sz="1000" b="1" spc="-6" dirty="0">
                  <a:solidFill>
                    <a:srgbClr val="FFFFFF"/>
                  </a:solidFill>
                  <a:latin typeface="+mj-lt"/>
                  <a:cs typeface="Arial"/>
                </a:rPr>
                <a:t> </a:t>
              </a:r>
              <a:r>
                <a:rPr sz="1000" spc="-6" dirty="0">
                  <a:solidFill>
                    <a:srgbClr val="FFFFFF"/>
                  </a:solidFill>
                  <a:latin typeface="+mj-lt"/>
                  <a:cs typeface="Arial"/>
                </a:rPr>
                <a:t>und</a:t>
              </a:r>
              <a:r>
                <a:rPr sz="1000" b="1" spc="-6" dirty="0">
                  <a:solidFill>
                    <a:srgbClr val="FFFFFF"/>
                  </a:solidFill>
                  <a:latin typeface="+mj-lt"/>
                  <a:cs typeface="Arial"/>
                </a:rPr>
                <a:t> </a:t>
              </a:r>
              <a:r>
                <a:rPr lang="de-DE" sz="1000" b="1" spc="-6" dirty="0">
                  <a:solidFill>
                    <a:srgbClr val="FFFFFF"/>
                  </a:solidFill>
                  <a:latin typeface="+mj-lt"/>
                  <a:cs typeface="Arial"/>
                </a:rPr>
                <a:t>(2) </a:t>
              </a:r>
              <a:r>
                <a:rPr lang="de-DE" sz="1000" b="1" spc="-11" dirty="0">
                  <a:solidFill>
                    <a:srgbClr val="FFFFFF"/>
                  </a:solidFill>
                  <a:latin typeface="+mj-lt"/>
                  <a:cs typeface="Arial"/>
                </a:rPr>
                <a:t>Anpassung</a:t>
              </a:r>
              <a:r>
                <a:rPr sz="1000" b="1" spc="-11" dirty="0">
                  <a:solidFill>
                    <a:srgbClr val="FFFFFF"/>
                  </a:solidFill>
                  <a:latin typeface="+mj-lt"/>
                  <a:cs typeface="Arial"/>
                </a:rPr>
                <a:t> </a:t>
              </a:r>
              <a:r>
                <a:rPr sz="1000" b="1" dirty="0">
                  <a:solidFill>
                    <a:srgbClr val="FFFFFF"/>
                  </a:solidFill>
                  <a:latin typeface="+mj-lt"/>
                  <a:cs typeface="Arial"/>
                </a:rPr>
                <a:t>an </a:t>
              </a:r>
              <a:r>
                <a:rPr sz="1000" b="1" spc="-6" dirty="0">
                  <a:solidFill>
                    <a:srgbClr val="FFFFFF"/>
                  </a:solidFill>
                  <a:latin typeface="+mj-lt"/>
                  <a:cs typeface="Arial"/>
                </a:rPr>
                <a:t>den Klimawandel </a:t>
              </a:r>
              <a:r>
                <a:rPr sz="1000" dirty="0">
                  <a:solidFill>
                    <a:srgbClr val="FFFFFF"/>
                  </a:solidFill>
                  <a:latin typeface="+mj-lt"/>
                  <a:cs typeface="Arial"/>
                </a:rPr>
                <a:t>berichtet</a:t>
              </a:r>
              <a:r>
                <a:rPr sz="1000" spc="-193" dirty="0">
                  <a:solidFill>
                    <a:srgbClr val="FFFFFF"/>
                  </a:solidFill>
                  <a:latin typeface="+mj-lt"/>
                  <a:cs typeface="Arial"/>
                </a:rPr>
                <a:t> </a:t>
              </a:r>
              <a:r>
                <a:rPr sz="1000" spc="-6" dirty="0">
                  <a:solidFill>
                    <a:srgbClr val="FFFFFF"/>
                  </a:solidFill>
                  <a:latin typeface="+mj-lt"/>
                  <a:cs typeface="Arial"/>
                </a:rPr>
                <a:t>werden</a:t>
              </a:r>
              <a:endParaRPr sz="1000" dirty="0">
                <a:latin typeface="+mj-lt"/>
                <a:cs typeface="Arial"/>
              </a:endParaRPr>
            </a:p>
          </p:txBody>
        </p:sp>
        <p:sp>
          <p:nvSpPr>
            <p:cNvPr id="42" name="Rechteck 2"/>
            <p:cNvSpPr/>
            <p:nvPr/>
          </p:nvSpPr>
          <p:spPr bwMode="auto">
            <a:xfrm>
              <a:off x="486886" y="3082928"/>
              <a:ext cx="1259375" cy="1222993"/>
            </a:xfrm>
            <a:prstGeom prst="rect">
              <a:avLst/>
            </a:prstGeom>
            <a:solidFill>
              <a:srgbClr val="DEF0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mj-lt"/>
                </a:rPr>
                <a:t>Klimaschutz</a:t>
              </a:r>
            </a:p>
          </p:txBody>
        </p:sp>
        <p:sp>
          <p:nvSpPr>
            <p:cNvPr id="43" name="Rechteck 111"/>
            <p:cNvSpPr/>
            <p:nvPr/>
          </p:nvSpPr>
          <p:spPr bwMode="auto">
            <a:xfrm>
              <a:off x="1788266" y="3082928"/>
              <a:ext cx="1259375" cy="1222993"/>
            </a:xfrm>
            <a:prstGeom prst="rect">
              <a:avLst/>
            </a:prstGeom>
            <a:solidFill>
              <a:srgbClr val="DEF0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mj-lt"/>
                </a:rPr>
                <a:t>Anpassung an den Klimawandel</a:t>
              </a:r>
            </a:p>
          </p:txBody>
        </p:sp>
        <p:sp>
          <p:nvSpPr>
            <p:cNvPr id="44" name="Rechteck 112"/>
            <p:cNvSpPr/>
            <p:nvPr/>
          </p:nvSpPr>
          <p:spPr bwMode="auto">
            <a:xfrm>
              <a:off x="3089646" y="3082928"/>
              <a:ext cx="1259375" cy="1222993"/>
            </a:xfrm>
            <a:prstGeom prst="rect">
              <a:avLst/>
            </a:prstGeom>
            <a:solidFill>
              <a:srgbClr val="DEF0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DE" sz="1000" dirty="0">
                  <a:latin typeface="+mj-lt"/>
                </a:rPr>
                <a:t>Schutz von Wasser- und Meeres-ressourcen</a:t>
              </a:r>
            </a:p>
          </p:txBody>
        </p:sp>
        <p:sp>
          <p:nvSpPr>
            <p:cNvPr id="45" name="Rechteck 113"/>
            <p:cNvSpPr/>
            <p:nvPr/>
          </p:nvSpPr>
          <p:spPr bwMode="auto">
            <a:xfrm>
              <a:off x="4391026" y="3082928"/>
              <a:ext cx="1259375" cy="1222993"/>
            </a:xfrm>
            <a:prstGeom prst="rect">
              <a:avLst/>
            </a:prstGeom>
            <a:solidFill>
              <a:srgbClr val="DEF0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DE" sz="1000" dirty="0">
                  <a:latin typeface="+mj-lt"/>
                </a:rPr>
                <a:t>Übergang zu einer Kreislauf-wirtschaft</a:t>
              </a:r>
            </a:p>
          </p:txBody>
        </p:sp>
        <p:sp>
          <p:nvSpPr>
            <p:cNvPr id="46" name="Rechteck 114"/>
            <p:cNvSpPr/>
            <p:nvPr/>
          </p:nvSpPr>
          <p:spPr bwMode="auto">
            <a:xfrm>
              <a:off x="5692406" y="3082928"/>
              <a:ext cx="1259375" cy="1222993"/>
            </a:xfrm>
            <a:prstGeom prst="rect">
              <a:avLst/>
            </a:prstGeom>
            <a:solidFill>
              <a:srgbClr val="DEF0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DE" sz="1000" dirty="0">
                  <a:latin typeface="+mj-lt"/>
                </a:rPr>
                <a:t>Vermeidung Umweltver-schmutzung</a:t>
              </a:r>
            </a:p>
          </p:txBody>
        </p:sp>
        <p:sp>
          <p:nvSpPr>
            <p:cNvPr id="47" name="Rechteck 115"/>
            <p:cNvSpPr/>
            <p:nvPr/>
          </p:nvSpPr>
          <p:spPr bwMode="auto">
            <a:xfrm>
              <a:off x="6993784" y="3082928"/>
              <a:ext cx="1259375" cy="1222993"/>
            </a:xfrm>
            <a:prstGeom prst="rect">
              <a:avLst/>
            </a:prstGeom>
            <a:solidFill>
              <a:srgbClr val="DEF0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DE" sz="1000" dirty="0">
                  <a:latin typeface="+mj-lt"/>
                </a:rPr>
                <a:t>Schutz von Biodiversität und  Ökosystemen</a:t>
              </a:r>
            </a:p>
          </p:txBody>
        </p:sp>
        <p:sp>
          <p:nvSpPr>
            <p:cNvPr id="48" name="object 46"/>
            <p:cNvSpPr txBox="1"/>
            <p:nvPr/>
          </p:nvSpPr>
          <p:spPr>
            <a:xfrm>
              <a:off x="8802810" y="4601481"/>
              <a:ext cx="1864029" cy="468000"/>
            </a:xfrm>
            <a:prstGeom prst="rect">
              <a:avLst/>
            </a:prstGeom>
            <a:solidFill>
              <a:srgbClr val="E3F2E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lang="de-DE" sz="1000" dirty="0">
                  <a:latin typeface="+mj-lt"/>
                </a:rPr>
                <a:t>…</a:t>
              </a:r>
              <a:endParaRPr sz="1000" dirty="0">
                <a:latin typeface="+mj-lt"/>
              </a:endParaRPr>
            </a:p>
          </p:txBody>
        </p:sp>
        <p:sp>
          <p:nvSpPr>
            <p:cNvPr id="49" name="object 46"/>
            <p:cNvSpPr txBox="1"/>
            <p:nvPr/>
          </p:nvSpPr>
          <p:spPr>
            <a:xfrm>
              <a:off x="10853104" y="4601481"/>
              <a:ext cx="1864029" cy="468000"/>
            </a:xfrm>
            <a:prstGeom prst="rect">
              <a:avLst/>
            </a:prstGeom>
            <a:solidFill>
              <a:srgbClr val="E4E8E8"/>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914400" eaLnBrk="0" latinLnBrk="0" hangingPunct="0">
                <a:lnSpc>
                  <a:spcPct val="100000"/>
                </a:lnSpc>
                <a:buClrTx/>
                <a:buSzTx/>
                <a:buFontTx/>
                <a:buNone/>
                <a:tabLst/>
                <a:defRPr kumimoji="0" sz="1200" b="0" i="0" u="none" strike="noStrike" cap="none" normalizeH="0" baseline="0">
                  <a:ln>
                    <a:noFill/>
                  </a:ln>
                  <a:effectLst/>
                  <a:latin typeface="Century Gothic" panose="020B0502020202020204" pitchFamily="34" charset="0"/>
                </a:defRPr>
              </a:lvl1pPr>
            </a:lstStyle>
            <a:p>
              <a:r>
                <a:rPr lang="de-DE" sz="1000" dirty="0">
                  <a:latin typeface="+mj-lt"/>
                </a:rPr>
                <a:t>…</a:t>
              </a:r>
              <a:endParaRPr sz="1000" dirty="0">
                <a:latin typeface="+mj-lt"/>
              </a:endParaRPr>
            </a:p>
          </p:txBody>
        </p:sp>
        <p:cxnSp>
          <p:nvCxnSpPr>
            <p:cNvPr id="50" name="Gewinkelter Verbinder 16"/>
            <p:cNvCxnSpPr>
              <a:stCxn id="32" idx="2"/>
              <a:endCxn id="37" idx="0"/>
            </p:cNvCxnSpPr>
            <p:nvPr/>
          </p:nvCxnSpPr>
          <p:spPr bwMode="auto">
            <a:xfrm rot="5400000">
              <a:off x="5364378" y="1292352"/>
              <a:ext cx="244742" cy="2232003"/>
            </a:xfrm>
            <a:prstGeom prst="bentConnector3">
              <a:avLst/>
            </a:prstGeom>
            <a:solidFill>
              <a:schemeClr val="accent1"/>
            </a:solidFill>
            <a:ln w="9525" cap="flat" cmpd="sng" algn="ctr">
              <a:solidFill>
                <a:srgbClr val="7A8C8E"/>
              </a:solidFill>
              <a:prstDash val="solid"/>
              <a:round/>
              <a:headEnd type="none" w="med" len="med"/>
              <a:tailEnd type="none" w="med" len="med"/>
            </a:ln>
            <a:effectLst/>
          </p:spPr>
        </p:cxnSp>
        <p:cxnSp>
          <p:nvCxnSpPr>
            <p:cNvPr id="51" name="Gewinkelter Verbinder 162"/>
            <p:cNvCxnSpPr>
              <a:stCxn id="32" idx="2"/>
              <a:endCxn id="33" idx="0"/>
            </p:cNvCxnSpPr>
            <p:nvPr/>
          </p:nvCxnSpPr>
          <p:spPr bwMode="auto">
            <a:xfrm rot="16200000" flipH="1">
              <a:off x="8046206" y="842525"/>
              <a:ext cx="245162" cy="3132075"/>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2" name="Gewinkelter Verbinder 163"/>
            <p:cNvCxnSpPr>
              <a:stCxn id="32" idx="2"/>
              <a:endCxn id="31" idx="0"/>
            </p:cNvCxnSpPr>
            <p:nvPr/>
          </p:nvCxnSpPr>
          <p:spPr bwMode="auto">
            <a:xfrm rot="16200000" flipH="1">
              <a:off x="9068528" y="-179797"/>
              <a:ext cx="245161" cy="5176719"/>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3" name="Gewinkelter Verbinder 164"/>
            <p:cNvCxnSpPr>
              <a:stCxn id="37" idx="2"/>
              <a:endCxn id="42" idx="0"/>
            </p:cNvCxnSpPr>
            <p:nvPr/>
          </p:nvCxnSpPr>
          <p:spPr bwMode="auto">
            <a:xfrm rot="5400000">
              <a:off x="2613463" y="1325644"/>
              <a:ext cx="260396" cy="3254173"/>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4" name="Gewinkelter Verbinder 165"/>
            <p:cNvCxnSpPr>
              <a:stCxn id="37" idx="2"/>
              <a:endCxn id="43" idx="0"/>
            </p:cNvCxnSpPr>
            <p:nvPr/>
          </p:nvCxnSpPr>
          <p:spPr bwMode="auto">
            <a:xfrm rot="5400000">
              <a:off x="3264153" y="1976334"/>
              <a:ext cx="260396" cy="1952793"/>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5" name="Gewinkelter Verbinder 166"/>
            <p:cNvCxnSpPr>
              <a:stCxn id="37" idx="2"/>
              <a:endCxn id="44" idx="0"/>
            </p:cNvCxnSpPr>
            <p:nvPr/>
          </p:nvCxnSpPr>
          <p:spPr bwMode="auto">
            <a:xfrm rot="5400000">
              <a:off x="3914843" y="2627024"/>
              <a:ext cx="260396" cy="651413"/>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6" name="Gewinkelter Verbinder 167"/>
            <p:cNvCxnSpPr>
              <a:stCxn id="37" idx="2"/>
              <a:endCxn id="45" idx="0"/>
            </p:cNvCxnSpPr>
            <p:nvPr/>
          </p:nvCxnSpPr>
          <p:spPr bwMode="auto">
            <a:xfrm rot="16200000" flipH="1">
              <a:off x="4565532" y="2627746"/>
              <a:ext cx="260396" cy="649967"/>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7" name="Gewinkelter Verbinder 168"/>
            <p:cNvCxnSpPr>
              <a:stCxn id="37" idx="2"/>
              <a:endCxn id="46" idx="0"/>
            </p:cNvCxnSpPr>
            <p:nvPr/>
          </p:nvCxnSpPr>
          <p:spPr bwMode="auto">
            <a:xfrm rot="16200000" flipH="1">
              <a:off x="5216222" y="1977056"/>
              <a:ext cx="260396" cy="1951347"/>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8" name="Gewinkelter Verbinder 169"/>
            <p:cNvCxnSpPr>
              <a:stCxn id="37" idx="2"/>
              <a:endCxn id="47" idx="0"/>
            </p:cNvCxnSpPr>
            <p:nvPr/>
          </p:nvCxnSpPr>
          <p:spPr bwMode="auto">
            <a:xfrm rot="16200000" flipH="1">
              <a:off x="5866911" y="1326367"/>
              <a:ext cx="260396" cy="3252725"/>
            </a:xfrm>
            <a:prstGeom prst="bentConnector3">
              <a:avLst>
                <a:gd name="adj1" fmla="val 5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59" name="Gewinkelter Verbinder 171"/>
            <p:cNvCxnSpPr>
              <a:stCxn id="38" idx="1"/>
              <a:endCxn id="33" idx="1"/>
            </p:cNvCxnSpPr>
            <p:nvPr/>
          </p:nvCxnSpPr>
          <p:spPr bwMode="auto">
            <a:xfrm rot="10800000">
              <a:off x="8802810" y="2677049"/>
              <a:ext cx="12700" cy="637641"/>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0" name="Gewinkelter Verbinder 174"/>
            <p:cNvCxnSpPr>
              <a:stCxn id="39" idx="1"/>
              <a:endCxn id="38" idx="1"/>
            </p:cNvCxnSpPr>
            <p:nvPr/>
          </p:nvCxnSpPr>
          <p:spPr bwMode="auto">
            <a:xfrm rot="10800000">
              <a:off x="8802810" y="3314690"/>
              <a:ext cx="12700" cy="506931"/>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1" name="Gewinkelter Verbinder 177"/>
            <p:cNvCxnSpPr>
              <a:stCxn id="40" idx="1"/>
              <a:endCxn id="39" idx="1"/>
            </p:cNvCxnSpPr>
            <p:nvPr/>
          </p:nvCxnSpPr>
          <p:spPr bwMode="auto">
            <a:xfrm rot="10800000">
              <a:off x="8802810" y="3821621"/>
              <a:ext cx="12700" cy="506931"/>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2" name="Gewinkelter Verbinder 180"/>
            <p:cNvCxnSpPr>
              <a:stCxn id="48" idx="1"/>
              <a:endCxn id="40" idx="1"/>
            </p:cNvCxnSpPr>
            <p:nvPr/>
          </p:nvCxnSpPr>
          <p:spPr bwMode="auto">
            <a:xfrm rot="10800000">
              <a:off x="8802810" y="4328551"/>
              <a:ext cx="12700" cy="506930"/>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3" name="Gewinkelter Verbinder 183"/>
            <p:cNvCxnSpPr>
              <a:stCxn id="34" idx="3"/>
            </p:cNvCxnSpPr>
            <p:nvPr/>
          </p:nvCxnSpPr>
          <p:spPr bwMode="auto">
            <a:xfrm flipV="1">
              <a:off x="12718532" y="2677048"/>
              <a:ext cx="12700" cy="637641"/>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4" name="Gewinkelter Verbinder 186"/>
            <p:cNvCxnSpPr>
              <a:stCxn id="35" idx="3"/>
              <a:endCxn id="34" idx="3"/>
            </p:cNvCxnSpPr>
            <p:nvPr/>
          </p:nvCxnSpPr>
          <p:spPr bwMode="auto">
            <a:xfrm flipV="1">
              <a:off x="12718532" y="3314689"/>
              <a:ext cx="12700" cy="506931"/>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5" name="Gewinkelter Verbinder 190"/>
            <p:cNvCxnSpPr>
              <a:stCxn id="36" idx="3"/>
              <a:endCxn id="35" idx="3"/>
            </p:cNvCxnSpPr>
            <p:nvPr/>
          </p:nvCxnSpPr>
          <p:spPr bwMode="auto">
            <a:xfrm flipV="1">
              <a:off x="12718532" y="3821620"/>
              <a:ext cx="12700" cy="506931"/>
            </a:xfrm>
            <a:prstGeom prst="bentConnector3">
              <a:avLst>
                <a:gd name="adj1" fmla="val 1800000"/>
              </a:avLst>
            </a:prstGeom>
            <a:solidFill>
              <a:schemeClr val="accent1"/>
            </a:solidFill>
            <a:ln w="9525" cap="flat" cmpd="sng" algn="ctr">
              <a:solidFill>
                <a:srgbClr val="7A8C8E"/>
              </a:solidFill>
              <a:prstDash val="solid"/>
              <a:round/>
              <a:headEnd type="none" w="med" len="med"/>
              <a:tailEnd type="none" w="med" len="med"/>
            </a:ln>
            <a:effectLst/>
          </p:spPr>
        </p:cxnSp>
        <p:cxnSp>
          <p:nvCxnSpPr>
            <p:cNvPr id="66" name="Gewinkelter Verbinder 193"/>
            <p:cNvCxnSpPr>
              <a:stCxn id="49" idx="3"/>
              <a:endCxn id="36" idx="3"/>
            </p:cNvCxnSpPr>
            <p:nvPr/>
          </p:nvCxnSpPr>
          <p:spPr bwMode="auto">
            <a:xfrm flipV="1">
              <a:off x="12717133" y="4328551"/>
              <a:ext cx="1399" cy="506930"/>
            </a:xfrm>
            <a:prstGeom prst="bentConnector3">
              <a:avLst>
                <a:gd name="adj1" fmla="val 16440243"/>
              </a:avLst>
            </a:prstGeom>
            <a:solidFill>
              <a:schemeClr val="accent1"/>
            </a:solidFill>
            <a:ln w="9525" cap="flat" cmpd="sng" algn="ctr">
              <a:solidFill>
                <a:srgbClr val="7A8C8E"/>
              </a:solidFill>
              <a:prstDash val="solid"/>
              <a:round/>
              <a:headEnd type="none" w="med" len="med"/>
              <a:tailEnd type="none" w="med" len="med"/>
            </a:ln>
            <a:effectLst/>
          </p:spPr>
        </p:cxnSp>
        <p:sp>
          <p:nvSpPr>
            <p:cNvPr id="67" name="Textfeld 237"/>
            <p:cNvSpPr txBox="1"/>
            <p:nvPr/>
          </p:nvSpPr>
          <p:spPr>
            <a:xfrm>
              <a:off x="701991" y="4416465"/>
              <a:ext cx="2022787" cy="384242"/>
            </a:xfrm>
            <a:prstGeom prst="rect">
              <a:avLst/>
            </a:prstGeom>
            <a:solidFill>
              <a:schemeClr val="bg1"/>
            </a:solidFill>
          </p:spPr>
          <p:txBody>
            <a:bodyPr wrap="square" lIns="36000" rtlCol="0">
              <a:spAutoFit/>
            </a:bodyPr>
            <a:lstStyle/>
            <a:p>
              <a:pPr algn="ctr"/>
              <a:r>
                <a:rPr lang="de-DE" sz="1000" b="1" dirty="0">
                  <a:solidFill>
                    <a:srgbClr val="EE7624"/>
                  </a:solidFill>
                  <a:latin typeface="+mj-lt"/>
                </a:rPr>
                <a:t>Aktueller Schwerpunkt</a:t>
              </a:r>
            </a:p>
          </p:txBody>
        </p:sp>
        <p:cxnSp>
          <p:nvCxnSpPr>
            <p:cNvPr id="68" name="Gerade Verbindung mit Pfeil 239"/>
            <p:cNvCxnSpPr/>
            <p:nvPr/>
          </p:nvCxnSpPr>
          <p:spPr bwMode="auto">
            <a:xfrm flipH="1" flipV="1">
              <a:off x="1680794" y="4643826"/>
              <a:ext cx="1" cy="360000"/>
            </a:xfrm>
            <a:prstGeom prst="straightConnector1">
              <a:avLst/>
            </a:prstGeom>
            <a:solidFill>
              <a:schemeClr val="accent1"/>
            </a:solidFill>
            <a:ln w="28575" cap="flat" cmpd="sng" algn="ctr">
              <a:solidFill>
                <a:srgbClr val="EE7624"/>
              </a:solidFill>
              <a:prstDash val="solid"/>
              <a:round/>
              <a:headEnd type="none" w="med" len="med"/>
              <a:tailEnd type="triangle"/>
            </a:ln>
            <a:effectLst/>
          </p:spPr>
        </p:cxnSp>
      </p:grpSp>
    </p:spTree>
    <p:extLst>
      <p:ext uri="{BB962C8B-B14F-4D97-AF65-F5344CB8AC3E}">
        <p14:creationId xmlns:p14="http://schemas.microsoft.com/office/powerpoint/2010/main" val="1620647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969496"/>
          </a:xfrm>
        </p:spPr>
        <p:txBody>
          <a:bodyPr/>
          <a:lstStyle/>
          <a:p>
            <a:r>
              <a:rPr lang="en-US" sz="1800" b="0" dirty="0"/>
              <a:t>„Investors going Green“</a:t>
            </a:r>
            <a:r>
              <a:rPr lang="de-DE" dirty="0" smtClean="0">
                <a:solidFill>
                  <a:srgbClr val="244C5A"/>
                </a:solidFill>
              </a:rPr>
              <a:t/>
            </a:r>
            <a:br>
              <a:rPr lang="de-DE" dirty="0" smtClean="0">
                <a:solidFill>
                  <a:srgbClr val="244C5A"/>
                </a:solidFill>
              </a:rPr>
            </a:br>
            <a:r>
              <a:rPr lang="de-DE" sz="2400" dirty="0">
                <a:solidFill>
                  <a:srgbClr val="244C5A"/>
                </a:solidFill>
              </a:rPr>
              <a:t>Investoren(Erwartete) Auswirkungen der Taxonomie-VO </a:t>
            </a:r>
            <a:r>
              <a:rPr lang="de-DE" dirty="0">
                <a:solidFill>
                  <a:srgbClr val="244C5A"/>
                </a:solidFill>
              </a:rPr>
              <a:t/>
            </a:r>
            <a:br>
              <a:rPr lang="de-DE" dirty="0">
                <a:solidFill>
                  <a:srgbClr val="244C5A"/>
                </a:solidFill>
              </a:rPr>
            </a:br>
            <a:r>
              <a:rPr lang="de-DE" dirty="0">
                <a:solidFill>
                  <a:srgbClr val="244C5A"/>
                </a:solidFill>
              </a:rPr>
              <a:t> </a:t>
            </a:r>
            <a:endParaRPr lang="de-DE" sz="2000" b="0" dirty="0"/>
          </a:p>
        </p:txBody>
      </p:sp>
      <p:sp>
        <p:nvSpPr>
          <p:cNvPr id="6" name="Slide Number Placeholder 5"/>
          <p:cNvSpPr>
            <a:spLocks noGrp="1"/>
          </p:cNvSpPr>
          <p:nvPr>
            <p:ph type="sldNum" sz="quarter" idx="4"/>
          </p:nvPr>
        </p:nvSpPr>
        <p:spPr/>
        <p:txBody>
          <a:bodyPr/>
          <a:lstStyle/>
          <a:p>
            <a:pPr>
              <a:defRPr/>
            </a:pPr>
            <a:fld id="{C0A0A431-90B2-4C9C-B01F-D3F48C214D91}" type="slidenum">
              <a:rPr lang="de-DE">
                <a:solidFill>
                  <a:prstClr val="white"/>
                </a:solidFill>
                <a:latin typeface="+mj-lt"/>
              </a:rPr>
              <a:pPr>
                <a:defRPr/>
              </a:pPr>
              <a:t>6</a:t>
            </a:fld>
            <a:endParaRPr lang="de-DE" dirty="0">
              <a:solidFill>
                <a:prstClr val="white"/>
              </a:solidFill>
              <a:latin typeface="+mj-lt"/>
            </a:endParaRPr>
          </a:p>
        </p:txBody>
      </p:sp>
      <p:sp>
        <p:nvSpPr>
          <p:cNvPr id="9" name="Rechteck 1"/>
          <p:cNvSpPr/>
          <p:nvPr/>
        </p:nvSpPr>
        <p:spPr bwMode="auto">
          <a:xfrm>
            <a:off x="281063" y="2171648"/>
            <a:ext cx="2078196" cy="472213"/>
          </a:xfrm>
          <a:prstGeom prst="rect">
            <a:avLst/>
          </a:prstGeom>
          <a:solidFill>
            <a:srgbClr val="6992B8"/>
          </a:solidFill>
          <a:ln w="9525" cap="flat" cmpd="sng" algn="ctr">
            <a:noFill/>
            <a:prstDash val="solid"/>
            <a:round/>
            <a:headEnd type="none" w="med" len="med"/>
            <a:tailEnd type="none" w="med" len="med"/>
          </a:ln>
          <a:effectLst/>
        </p:spPr>
        <p:txBody>
          <a:bodyPr vert="horz" wrap="square" lIns="67373" tIns="33687" rIns="67373" bIns="33687" numCol="1" rtlCol="0" anchor="t" anchorCtr="0" compatLnSpc="1">
            <a:prstTxWarp prst="textNoShape">
              <a:avLst/>
            </a:prstTxWarp>
          </a:bodyPr>
          <a:lstStyle/>
          <a:p>
            <a:pPr eaLnBrk="0" hangingPunct="0"/>
            <a:r>
              <a:rPr lang="de-DE" sz="1032" b="1" dirty="0">
                <a:solidFill>
                  <a:schemeClr val="bg1"/>
                </a:solidFill>
                <a:latin typeface="+mj-lt"/>
              </a:rPr>
              <a:t>Angaben zu Finanzprodukten</a:t>
            </a:r>
          </a:p>
        </p:txBody>
      </p:sp>
      <p:sp>
        <p:nvSpPr>
          <p:cNvPr id="10" name="object 2"/>
          <p:cNvSpPr/>
          <p:nvPr/>
        </p:nvSpPr>
        <p:spPr>
          <a:xfrm>
            <a:off x="0" y="3981505"/>
            <a:ext cx="9906000" cy="1039098"/>
          </a:xfrm>
          <a:custGeom>
            <a:avLst/>
            <a:gdLst/>
            <a:ahLst/>
            <a:cxnLst/>
            <a:rect l="l" t="t" r="r" b="b"/>
            <a:pathLst>
              <a:path w="11748770" h="1278889">
                <a:moveTo>
                  <a:pt x="0" y="1278636"/>
                </a:moveTo>
                <a:lnTo>
                  <a:pt x="11748516" y="1278636"/>
                </a:lnTo>
                <a:lnTo>
                  <a:pt x="11748516" y="0"/>
                </a:lnTo>
                <a:lnTo>
                  <a:pt x="0" y="0"/>
                </a:lnTo>
                <a:lnTo>
                  <a:pt x="0" y="1278636"/>
                </a:lnTo>
                <a:close/>
              </a:path>
            </a:pathLst>
          </a:custGeom>
          <a:solidFill>
            <a:srgbClr val="DEF0F2"/>
          </a:solidFill>
        </p:spPr>
        <p:txBody>
          <a:bodyPr wrap="square" lIns="0" tIns="0" rIns="0" bIns="0" rtlCol="0"/>
          <a:lstStyle/>
          <a:p>
            <a:endParaRPr sz="1950" dirty="0">
              <a:latin typeface="+mj-lt"/>
            </a:endParaRPr>
          </a:p>
        </p:txBody>
      </p:sp>
      <p:sp>
        <p:nvSpPr>
          <p:cNvPr id="11" name="object 6"/>
          <p:cNvSpPr txBox="1"/>
          <p:nvPr/>
        </p:nvSpPr>
        <p:spPr>
          <a:xfrm>
            <a:off x="2649835" y="2886852"/>
            <a:ext cx="2076648" cy="645900"/>
          </a:xfrm>
          <a:prstGeom prst="rect">
            <a:avLst/>
          </a:prstGeom>
        </p:spPr>
        <p:txBody>
          <a:bodyPr vert="horz" wrap="square" lIns="0" tIns="10835" rIns="0" bIns="0" rtlCol="0">
            <a:noAutofit/>
          </a:bodyPr>
          <a:lstStyle/>
          <a:p>
            <a:pPr marL="171450" marR="4128" lvl="1" indent="-171450">
              <a:spcBef>
                <a:spcPts val="442"/>
              </a:spcBef>
              <a:buClr>
                <a:srgbClr val="6992B8"/>
              </a:buClr>
              <a:buFont typeface="Wingdings" panose="05000000000000000000" pitchFamily="2" charset="2"/>
              <a:buChar char="v"/>
              <a:tabLst>
                <a:tab pos="857368" algn="l"/>
              </a:tabLst>
              <a:defRPr/>
            </a:pPr>
            <a:r>
              <a:rPr lang="de-DE" sz="1032" dirty="0">
                <a:solidFill>
                  <a:srgbClr val="000000"/>
                </a:solidFill>
                <a:latin typeface="+mj-lt"/>
              </a:rPr>
              <a:t>Unternehmen</a:t>
            </a:r>
            <a:r>
              <a:rPr sz="1032" dirty="0">
                <a:solidFill>
                  <a:srgbClr val="000000"/>
                </a:solidFill>
                <a:latin typeface="+mj-lt"/>
              </a:rPr>
              <a:t> </a:t>
            </a:r>
            <a:r>
              <a:rPr lang="de-DE" sz="1032" dirty="0">
                <a:solidFill>
                  <a:srgbClr val="000000"/>
                </a:solidFill>
                <a:latin typeface="+mj-lt"/>
              </a:rPr>
              <a:t>müssen </a:t>
            </a:r>
            <a:r>
              <a:rPr lang="de-DE" sz="1032" b="1" dirty="0">
                <a:solidFill>
                  <a:srgbClr val="000000"/>
                </a:solidFill>
                <a:latin typeface="+mj-lt"/>
              </a:rPr>
              <a:t>umfangreiche</a:t>
            </a:r>
            <a:r>
              <a:rPr sz="1032" b="1" dirty="0">
                <a:solidFill>
                  <a:srgbClr val="000000"/>
                </a:solidFill>
                <a:latin typeface="+mj-lt"/>
              </a:rPr>
              <a:t> </a:t>
            </a:r>
            <a:r>
              <a:rPr lang="de-DE" sz="1032" b="1" dirty="0">
                <a:solidFill>
                  <a:srgbClr val="000000"/>
                </a:solidFill>
                <a:latin typeface="+mj-lt"/>
              </a:rPr>
              <a:t>Informationen</a:t>
            </a:r>
            <a:r>
              <a:rPr sz="1032" b="1" dirty="0">
                <a:solidFill>
                  <a:srgbClr val="000000"/>
                </a:solidFill>
                <a:latin typeface="+mj-lt"/>
              </a:rPr>
              <a:t> </a:t>
            </a:r>
            <a:r>
              <a:rPr lang="de-DE" sz="1032" b="1" dirty="0">
                <a:solidFill>
                  <a:srgbClr val="000000"/>
                </a:solidFill>
                <a:latin typeface="+mj-lt"/>
              </a:rPr>
              <a:t>zu</a:t>
            </a:r>
            <a:r>
              <a:rPr sz="1032" b="1" dirty="0">
                <a:solidFill>
                  <a:srgbClr val="000000"/>
                </a:solidFill>
                <a:latin typeface="+mj-lt"/>
              </a:rPr>
              <a:t> </a:t>
            </a:r>
            <a:r>
              <a:rPr lang="de-DE" sz="1032" b="1" dirty="0">
                <a:solidFill>
                  <a:srgbClr val="000000"/>
                </a:solidFill>
                <a:latin typeface="+mj-lt"/>
              </a:rPr>
              <a:t>ihren</a:t>
            </a:r>
            <a:r>
              <a:rPr sz="1032" b="1" dirty="0">
                <a:solidFill>
                  <a:srgbClr val="000000"/>
                </a:solidFill>
                <a:latin typeface="+mj-lt"/>
              </a:rPr>
              <a:t> </a:t>
            </a:r>
            <a:r>
              <a:rPr lang="de-DE" sz="1032" b="1" dirty="0">
                <a:solidFill>
                  <a:srgbClr val="000000"/>
                </a:solidFill>
                <a:latin typeface="+mj-lt"/>
              </a:rPr>
              <a:t>Tätigkeiten </a:t>
            </a:r>
            <a:r>
              <a:rPr lang="de-DE" sz="1032" dirty="0">
                <a:solidFill>
                  <a:srgbClr val="000000"/>
                </a:solidFill>
                <a:latin typeface="+mj-lt"/>
              </a:rPr>
              <a:t>veröffentlichen</a:t>
            </a:r>
            <a:r>
              <a:rPr sz="1032" dirty="0">
                <a:solidFill>
                  <a:srgbClr val="000000"/>
                </a:solidFill>
                <a:latin typeface="+mj-lt"/>
              </a:rPr>
              <a:t>.</a:t>
            </a:r>
          </a:p>
        </p:txBody>
      </p:sp>
      <p:sp>
        <p:nvSpPr>
          <p:cNvPr id="12" name="object 7"/>
          <p:cNvSpPr txBox="1"/>
          <p:nvPr/>
        </p:nvSpPr>
        <p:spPr>
          <a:xfrm>
            <a:off x="349021" y="2886852"/>
            <a:ext cx="2078196" cy="645900"/>
          </a:xfrm>
          <a:prstGeom prst="rect">
            <a:avLst/>
          </a:prstGeom>
        </p:spPr>
        <p:txBody>
          <a:bodyPr vert="horz" wrap="square" lIns="0" tIns="10835" rIns="0" bIns="0" rtlCol="0">
            <a:noAutofit/>
          </a:bodyPr>
          <a:lstStyle/>
          <a:p>
            <a:pPr marL="258497" lvl="1" indent="-260837">
              <a:spcBef>
                <a:spcPts val="442"/>
              </a:spcBef>
              <a:buClr>
                <a:srgbClr val="6992B8"/>
              </a:buClr>
              <a:buFont typeface="Wingdings" panose="05000000000000000000" pitchFamily="2" charset="2"/>
              <a:buChar char="v"/>
              <a:tabLst>
                <a:tab pos="857368" algn="l"/>
              </a:tabLst>
              <a:defRPr/>
            </a:pPr>
            <a:r>
              <a:rPr lang="de-DE" sz="1032" dirty="0">
                <a:solidFill>
                  <a:srgbClr val="000000"/>
                </a:solidFill>
                <a:latin typeface="+mj-lt"/>
              </a:rPr>
              <a:t>Finanzmarktteilnehmer</a:t>
            </a:r>
            <a:r>
              <a:rPr sz="1032" dirty="0">
                <a:solidFill>
                  <a:srgbClr val="000000"/>
                </a:solidFill>
                <a:latin typeface="+mj-lt"/>
              </a:rPr>
              <a:t> </a:t>
            </a:r>
            <a:r>
              <a:rPr lang="de-DE" sz="1032" dirty="0">
                <a:solidFill>
                  <a:srgbClr val="000000"/>
                </a:solidFill>
                <a:latin typeface="+mj-lt"/>
              </a:rPr>
              <a:t>müssen </a:t>
            </a:r>
            <a:r>
              <a:rPr lang="de-DE" sz="1032" b="1" dirty="0">
                <a:solidFill>
                  <a:srgbClr val="000000"/>
                </a:solidFill>
                <a:latin typeface="+mj-lt"/>
              </a:rPr>
              <a:t>umfangreiche</a:t>
            </a:r>
            <a:r>
              <a:rPr sz="1032" b="1" dirty="0">
                <a:solidFill>
                  <a:srgbClr val="000000"/>
                </a:solidFill>
                <a:latin typeface="+mj-lt"/>
              </a:rPr>
              <a:t> </a:t>
            </a:r>
            <a:r>
              <a:rPr lang="de-DE" sz="1032" b="1" dirty="0">
                <a:solidFill>
                  <a:srgbClr val="000000"/>
                </a:solidFill>
                <a:latin typeface="+mj-lt"/>
              </a:rPr>
              <a:t>Informationen zu</a:t>
            </a:r>
            <a:r>
              <a:rPr sz="1032" b="1" dirty="0">
                <a:solidFill>
                  <a:srgbClr val="000000"/>
                </a:solidFill>
                <a:latin typeface="+mj-lt"/>
              </a:rPr>
              <a:t> den </a:t>
            </a:r>
            <a:r>
              <a:rPr lang="de-DE" sz="1032" b="1" dirty="0">
                <a:solidFill>
                  <a:srgbClr val="000000"/>
                </a:solidFill>
                <a:latin typeface="+mj-lt"/>
              </a:rPr>
              <a:t>Finanzprodukten </a:t>
            </a:r>
            <a:r>
              <a:rPr lang="de-DE" sz="1032" dirty="0">
                <a:solidFill>
                  <a:srgbClr val="000000"/>
                </a:solidFill>
                <a:latin typeface="+mj-lt"/>
              </a:rPr>
              <a:t>veröffentlichen</a:t>
            </a:r>
          </a:p>
        </p:txBody>
      </p:sp>
      <p:sp>
        <p:nvSpPr>
          <p:cNvPr id="13" name="object 8"/>
          <p:cNvSpPr txBox="1"/>
          <p:nvPr/>
        </p:nvSpPr>
        <p:spPr>
          <a:xfrm>
            <a:off x="5016699" y="2886852"/>
            <a:ext cx="2078196" cy="870782"/>
          </a:xfrm>
          <a:prstGeom prst="rect">
            <a:avLst/>
          </a:prstGeom>
        </p:spPr>
        <p:txBody>
          <a:bodyPr vert="horz" wrap="square" lIns="0" tIns="10835" rIns="0" bIns="0" rtlCol="0">
            <a:noAutofit/>
          </a:bodyPr>
          <a:lstStyle/>
          <a:p>
            <a:pPr marL="258497" marR="4128" lvl="1" indent="-260837">
              <a:spcBef>
                <a:spcPts val="442"/>
              </a:spcBef>
              <a:buClr>
                <a:srgbClr val="6992B8"/>
              </a:buClr>
              <a:buFont typeface="Wingdings" panose="05000000000000000000" pitchFamily="2" charset="2"/>
              <a:buChar char="v"/>
              <a:tabLst>
                <a:tab pos="857368" algn="l"/>
              </a:tabLst>
              <a:defRPr/>
            </a:pPr>
            <a:r>
              <a:rPr lang="de-DE" sz="1032" dirty="0">
                <a:solidFill>
                  <a:srgbClr val="000000"/>
                </a:solidFill>
                <a:latin typeface="+mj-lt"/>
              </a:rPr>
              <a:t>Zugang</a:t>
            </a:r>
            <a:r>
              <a:rPr sz="1032" dirty="0">
                <a:solidFill>
                  <a:srgbClr val="000000"/>
                </a:solidFill>
                <a:latin typeface="+mj-lt"/>
              </a:rPr>
              <a:t> </a:t>
            </a:r>
            <a:r>
              <a:rPr lang="de-DE" sz="1032" dirty="0">
                <a:solidFill>
                  <a:srgbClr val="000000"/>
                </a:solidFill>
                <a:latin typeface="+mj-lt"/>
              </a:rPr>
              <a:t>zu</a:t>
            </a:r>
            <a:r>
              <a:rPr sz="1032" dirty="0">
                <a:solidFill>
                  <a:srgbClr val="000000"/>
                </a:solidFill>
                <a:latin typeface="+mj-lt"/>
              </a:rPr>
              <a:t> </a:t>
            </a:r>
            <a:r>
              <a:rPr lang="de-DE" sz="1032" b="1" dirty="0">
                <a:solidFill>
                  <a:srgbClr val="000000"/>
                </a:solidFill>
                <a:latin typeface="+mj-lt"/>
              </a:rPr>
              <a:t>privatem</a:t>
            </a:r>
            <a:r>
              <a:rPr sz="1032" b="1" dirty="0">
                <a:solidFill>
                  <a:srgbClr val="000000"/>
                </a:solidFill>
                <a:latin typeface="+mj-lt"/>
              </a:rPr>
              <a:t> </a:t>
            </a:r>
            <a:r>
              <a:rPr lang="de-DE" sz="1032" b="1" dirty="0">
                <a:solidFill>
                  <a:srgbClr val="000000"/>
                </a:solidFill>
                <a:latin typeface="+mj-lt"/>
              </a:rPr>
              <a:t>Kapital </a:t>
            </a:r>
            <a:r>
              <a:rPr sz="1032" dirty="0">
                <a:solidFill>
                  <a:srgbClr val="000000"/>
                </a:solidFill>
                <a:latin typeface="+mj-lt"/>
              </a:rPr>
              <a:t>in der EU</a:t>
            </a:r>
          </a:p>
          <a:p>
            <a:pPr marL="258497" marR="4128" lvl="1" indent="-260837">
              <a:spcBef>
                <a:spcPts val="442"/>
              </a:spcBef>
              <a:buClr>
                <a:srgbClr val="6992B8"/>
              </a:buClr>
              <a:buFont typeface="Wingdings" panose="05000000000000000000" pitchFamily="2" charset="2"/>
              <a:buChar char="v"/>
              <a:tabLst>
                <a:tab pos="857368" algn="l"/>
              </a:tabLst>
              <a:defRPr/>
            </a:pPr>
            <a:r>
              <a:rPr lang="de-DE" sz="1032" dirty="0">
                <a:solidFill>
                  <a:srgbClr val="000000"/>
                </a:solidFill>
                <a:latin typeface="+mj-lt"/>
              </a:rPr>
              <a:t>Grundlage</a:t>
            </a:r>
            <a:r>
              <a:rPr sz="1032" dirty="0">
                <a:solidFill>
                  <a:srgbClr val="000000"/>
                </a:solidFill>
                <a:latin typeface="+mj-lt"/>
              </a:rPr>
              <a:t> </a:t>
            </a:r>
            <a:r>
              <a:rPr lang="de-DE" sz="1032" dirty="0">
                <a:solidFill>
                  <a:srgbClr val="000000"/>
                </a:solidFill>
                <a:latin typeface="+mj-lt"/>
              </a:rPr>
              <a:t>für</a:t>
            </a:r>
            <a:r>
              <a:rPr sz="1032" dirty="0">
                <a:solidFill>
                  <a:srgbClr val="000000"/>
                </a:solidFill>
                <a:latin typeface="+mj-lt"/>
              </a:rPr>
              <a:t> </a:t>
            </a:r>
            <a:r>
              <a:rPr lang="de-DE" sz="1032" b="1" dirty="0">
                <a:solidFill>
                  <a:srgbClr val="000000"/>
                </a:solidFill>
                <a:latin typeface="+mj-lt"/>
              </a:rPr>
              <a:t>öffentliche Ausgaben</a:t>
            </a:r>
            <a:r>
              <a:rPr sz="1032" dirty="0">
                <a:solidFill>
                  <a:srgbClr val="000000"/>
                </a:solidFill>
                <a:latin typeface="+mj-lt"/>
              </a:rPr>
              <a:t> in der EU und in</a:t>
            </a:r>
            <a:r>
              <a:rPr lang="de-DE" sz="1032" dirty="0">
                <a:solidFill>
                  <a:srgbClr val="000000"/>
                </a:solidFill>
                <a:latin typeface="+mj-lt"/>
              </a:rPr>
              <a:t> </a:t>
            </a:r>
            <a:r>
              <a:rPr sz="1032" dirty="0">
                <a:solidFill>
                  <a:srgbClr val="000000"/>
                </a:solidFill>
                <a:latin typeface="+mj-lt"/>
              </a:rPr>
              <a:t>den Mitgliedsstaaten</a:t>
            </a:r>
          </a:p>
        </p:txBody>
      </p:sp>
      <p:sp>
        <p:nvSpPr>
          <p:cNvPr id="15" name="object 9"/>
          <p:cNvSpPr txBox="1"/>
          <p:nvPr/>
        </p:nvSpPr>
        <p:spPr>
          <a:xfrm>
            <a:off x="7385473" y="2886852"/>
            <a:ext cx="2076649" cy="487160"/>
          </a:xfrm>
          <a:prstGeom prst="rect">
            <a:avLst/>
          </a:prstGeom>
        </p:spPr>
        <p:txBody>
          <a:bodyPr vert="horz" wrap="square" lIns="0" tIns="10835" rIns="0" bIns="0" rtlCol="0">
            <a:noAutofit/>
          </a:bodyPr>
          <a:lstStyle/>
          <a:p>
            <a:pPr marL="258497" marR="4128" lvl="1" indent="-260837">
              <a:spcBef>
                <a:spcPts val="442"/>
              </a:spcBef>
              <a:buClr>
                <a:srgbClr val="6992B8"/>
              </a:buClr>
              <a:buFont typeface="Wingdings" panose="05000000000000000000" pitchFamily="2" charset="2"/>
              <a:buChar char="v"/>
              <a:tabLst>
                <a:tab pos="857368" algn="l"/>
              </a:tabLst>
              <a:defRPr/>
            </a:pPr>
            <a:r>
              <a:rPr sz="1032" dirty="0">
                <a:solidFill>
                  <a:srgbClr val="000000"/>
                </a:solidFill>
                <a:latin typeface="+mj-lt"/>
              </a:rPr>
              <a:t>Bedeutung der </a:t>
            </a:r>
            <a:r>
              <a:rPr lang="de-DE" sz="1032" dirty="0">
                <a:solidFill>
                  <a:srgbClr val="000000"/>
                </a:solidFill>
                <a:latin typeface="+mj-lt"/>
              </a:rPr>
              <a:t>Taxonomie-kriterien</a:t>
            </a:r>
            <a:r>
              <a:rPr sz="1032" dirty="0">
                <a:solidFill>
                  <a:srgbClr val="000000"/>
                </a:solidFill>
                <a:latin typeface="+mj-lt"/>
              </a:rPr>
              <a:t> für den </a:t>
            </a:r>
            <a:r>
              <a:rPr lang="de-DE" sz="1032" b="1" dirty="0">
                <a:solidFill>
                  <a:srgbClr val="000000"/>
                </a:solidFill>
                <a:latin typeface="+mj-lt"/>
              </a:rPr>
              <a:t>Zugang</a:t>
            </a:r>
            <a:r>
              <a:rPr sz="1032" b="1" dirty="0">
                <a:solidFill>
                  <a:srgbClr val="000000"/>
                </a:solidFill>
                <a:latin typeface="+mj-lt"/>
              </a:rPr>
              <a:t> </a:t>
            </a:r>
            <a:r>
              <a:rPr lang="de-DE" sz="1032" b="1" dirty="0">
                <a:solidFill>
                  <a:srgbClr val="000000"/>
                </a:solidFill>
                <a:latin typeface="+mj-lt"/>
              </a:rPr>
              <a:t>zu Märkten</a:t>
            </a:r>
            <a:r>
              <a:rPr sz="1032" b="1" dirty="0">
                <a:solidFill>
                  <a:srgbClr val="000000"/>
                </a:solidFill>
                <a:latin typeface="+mj-lt"/>
              </a:rPr>
              <a:t> und Kunden</a:t>
            </a:r>
          </a:p>
        </p:txBody>
      </p:sp>
      <p:sp>
        <p:nvSpPr>
          <p:cNvPr id="18" name="object 10"/>
          <p:cNvSpPr txBox="1"/>
          <p:nvPr/>
        </p:nvSpPr>
        <p:spPr>
          <a:xfrm>
            <a:off x="270991" y="1851944"/>
            <a:ext cx="1973977" cy="214514"/>
          </a:xfrm>
          <a:prstGeom prst="rect">
            <a:avLst/>
          </a:prstGeom>
        </p:spPr>
        <p:txBody>
          <a:bodyPr vert="horz" wrap="square" lIns="0" tIns="10319" rIns="0" bIns="0" rtlCol="0">
            <a:noAutofit/>
          </a:bodyPr>
          <a:lstStyle/>
          <a:p>
            <a:pPr marL="10318">
              <a:spcBef>
                <a:spcPts val="81"/>
              </a:spcBef>
            </a:pPr>
            <a:r>
              <a:rPr sz="1179" b="1" spc="-4" dirty="0">
                <a:solidFill>
                  <a:srgbClr val="6992B8"/>
                </a:solidFill>
                <a:latin typeface="+mj-lt"/>
                <a:cs typeface="Arial"/>
              </a:rPr>
              <a:t>Direkte</a:t>
            </a:r>
            <a:r>
              <a:rPr sz="1179" b="1" spc="-73" dirty="0">
                <a:solidFill>
                  <a:srgbClr val="6992B8"/>
                </a:solidFill>
                <a:latin typeface="+mj-lt"/>
                <a:cs typeface="Arial"/>
              </a:rPr>
              <a:t> </a:t>
            </a:r>
            <a:r>
              <a:rPr sz="1179" b="1" spc="-4" dirty="0">
                <a:solidFill>
                  <a:srgbClr val="6992B8"/>
                </a:solidFill>
                <a:latin typeface="+mj-lt"/>
                <a:cs typeface="Arial"/>
              </a:rPr>
              <a:t>Auswirkungen</a:t>
            </a:r>
            <a:endParaRPr sz="1179" dirty="0">
              <a:solidFill>
                <a:srgbClr val="6992B8"/>
              </a:solidFill>
              <a:latin typeface="+mj-lt"/>
              <a:cs typeface="Arial"/>
            </a:endParaRPr>
          </a:p>
        </p:txBody>
      </p:sp>
      <p:sp>
        <p:nvSpPr>
          <p:cNvPr id="21" name="object 11"/>
          <p:cNvSpPr txBox="1"/>
          <p:nvPr/>
        </p:nvSpPr>
        <p:spPr>
          <a:xfrm>
            <a:off x="5010973" y="1851944"/>
            <a:ext cx="2118439" cy="214514"/>
          </a:xfrm>
          <a:prstGeom prst="rect">
            <a:avLst/>
          </a:prstGeom>
        </p:spPr>
        <p:txBody>
          <a:bodyPr vert="horz" wrap="square" lIns="0" tIns="10319" rIns="0" bIns="0" rtlCol="0">
            <a:noAutofit/>
          </a:bodyPr>
          <a:lstStyle/>
          <a:p>
            <a:pPr marL="10318">
              <a:spcBef>
                <a:spcPts val="81"/>
              </a:spcBef>
            </a:pPr>
            <a:r>
              <a:rPr sz="1179" b="1" dirty="0">
                <a:solidFill>
                  <a:srgbClr val="244C5A"/>
                </a:solidFill>
                <a:latin typeface="+mj-lt"/>
                <a:cs typeface="Arial"/>
              </a:rPr>
              <a:t>Indirekte</a:t>
            </a:r>
            <a:r>
              <a:rPr sz="1179" b="1" spc="-102" dirty="0">
                <a:solidFill>
                  <a:srgbClr val="244C5A"/>
                </a:solidFill>
                <a:latin typeface="+mj-lt"/>
                <a:cs typeface="Arial"/>
              </a:rPr>
              <a:t> </a:t>
            </a:r>
            <a:r>
              <a:rPr sz="1179" b="1" spc="-4" dirty="0">
                <a:solidFill>
                  <a:srgbClr val="244C5A"/>
                </a:solidFill>
                <a:latin typeface="+mj-lt"/>
                <a:cs typeface="Arial"/>
              </a:rPr>
              <a:t>Auswirkungen</a:t>
            </a:r>
            <a:endParaRPr sz="1179" dirty="0">
              <a:solidFill>
                <a:srgbClr val="244C5A"/>
              </a:solidFill>
              <a:latin typeface="+mj-lt"/>
              <a:cs typeface="Arial"/>
            </a:endParaRPr>
          </a:p>
        </p:txBody>
      </p:sp>
      <p:sp>
        <p:nvSpPr>
          <p:cNvPr id="22" name="object 17"/>
          <p:cNvSpPr txBox="1"/>
          <p:nvPr/>
        </p:nvSpPr>
        <p:spPr>
          <a:xfrm>
            <a:off x="349021" y="3978232"/>
            <a:ext cx="2088266" cy="932777"/>
          </a:xfrm>
          <a:prstGeom prst="rect">
            <a:avLst/>
          </a:prstGeom>
        </p:spPr>
        <p:txBody>
          <a:bodyPr vert="horz" wrap="square" lIns="0" tIns="72231" rIns="0" bIns="0" rtlCol="0">
            <a:noAutofit/>
          </a:bodyPr>
          <a:lstStyle/>
          <a:p>
            <a:pPr marL="10318" marR="4128">
              <a:spcBef>
                <a:spcPts val="488"/>
              </a:spcBef>
            </a:pPr>
            <a:r>
              <a:rPr lang="de-DE" sz="1032" spc="4" dirty="0">
                <a:solidFill>
                  <a:srgbClr val="464646"/>
                </a:solidFill>
                <a:latin typeface="+mj-lt"/>
                <a:cs typeface="Arial"/>
              </a:rPr>
              <a:t>Wie</a:t>
            </a:r>
            <a:r>
              <a:rPr sz="1032" spc="4" dirty="0">
                <a:solidFill>
                  <a:srgbClr val="464646"/>
                </a:solidFill>
                <a:latin typeface="+mj-lt"/>
                <a:cs typeface="Arial"/>
              </a:rPr>
              <a:t> </a:t>
            </a:r>
            <a:r>
              <a:rPr sz="1032" dirty="0">
                <a:solidFill>
                  <a:srgbClr val="464646"/>
                </a:solidFill>
                <a:latin typeface="+mj-lt"/>
                <a:cs typeface="Arial"/>
              </a:rPr>
              <a:t>und in </a:t>
            </a:r>
            <a:r>
              <a:rPr lang="de-DE" sz="1032" spc="-4" dirty="0">
                <a:solidFill>
                  <a:srgbClr val="464646"/>
                </a:solidFill>
                <a:latin typeface="+mj-lt"/>
                <a:cs typeface="Arial"/>
              </a:rPr>
              <a:t>welchem</a:t>
            </a:r>
            <a:r>
              <a:rPr sz="1032" spc="-93" dirty="0">
                <a:solidFill>
                  <a:srgbClr val="464646"/>
                </a:solidFill>
                <a:latin typeface="+mj-lt"/>
                <a:cs typeface="Arial"/>
              </a:rPr>
              <a:t> </a:t>
            </a:r>
            <a:r>
              <a:rPr lang="de-DE" sz="1032" spc="-4" dirty="0">
                <a:solidFill>
                  <a:srgbClr val="464646"/>
                </a:solidFill>
                <a:latin typeface="+mj-lt"/>
                <a:cs typeface="Arial"/>
              </a:rPr>
              <a:t>Umfang </a:t>
            </a:r>
            <a:r>
              <a:rPr lang="de-DE" sz="1032" dirty="0">
                <a:solidFill>
                  <a:srgbClr val="464646"/>
                </a:solidFill>
                <a:latin typeface="+mj-lt"/>
                <a:cs typeface="Arial"/>
              </a:rPr>
              <a:t>sind</a:t>
            </a:r>
            <a:r>
              <a:rPr sz="1032" dirty="0">
                <a:solidFill>
                  <a:srgbClr val="464646"/>
                </a:solidFill>
                <a:latin typeface="+mj-lt"/>
                <a:cs typeface="Arial"/>
              </a:rPr>
              <a:t> die </a:t>
            </a:r>
            <a:r>
              <a:rPr lang="de-DE" sz="1032" dirty="0">
                <a:solidFill>
                  <a:srgbClr val="464646"/>
                </a:solidFill>
                <a:latin typeface="+mj-lt"/>
                <a:cs typeface="Arial"/>
              </a:rPr>
              <a:t>dem</a:t>
            </a:r>
            <a:r>
              <a:rPr sz="1032" dirty="0">
                <a:solidFill>
                  <a:srgbClr val="464646"/>
                </a:solidFill>
                <a:latin typeface="+mj-lt"/>
                <a:cs typeface="Arial"/>
              </a:rPr>
              <a:t> </a:t>
            </a:r>
            <a:r>
              <a:rPr lang="de-DE" sz="1032" spc="-4" dirty="0">
                <a:solidFill>
                  <a:srgbClr val="464646"/>
                </a:solidFill>
                <a:latin typeface="+mj-lt"/>
                <a:cs typeface="Arial"/>
              </a:rPr>
              <a:t>Finanzprodukt </a:t>
            </a:r>
            <a:r>
              <a:rPr lang="de-DE" sz="1032" dirty="0">
                <a:solidFill>
                  <a:srgbClr val="464646"/>
                </a:solidFill>
                <a:latin typeface="+mj-lt"/>
                <a:cs typeface="Arial"/>
              </a:rPr>
              <a:t>zugrunde</a:t>
            </a:r>
            <a:r>
              <a:rPr sz="1032" dirty="0">
                <a:solidFill>
                  <a:srgbClr val="464646"/>
                </a:solidFill>
                <a:latin typeface="+mj-lt"/>
                <a:cs typeface="Arial"/>
              </a:rPr>
              <a:t> </a:t>
            </a:r>
            <a:r>
              <a:rPr lang="de-DE" sz="1032" dirty="0">
                <a:solidFill>
                  <a:srgbClr val="464646"/>
                </a:solidFill>
                <a:latin typeface="+mj-lt"/>
                <a:cs typeface="Arial"/>
              </a:rPr>
              <a:t>liegenden</a:t>
            </a:r>
            <a:r>
              <a:rPr sz="1032" dirty="0">
                <a:solidFill>
                  <a:srgbClr val="464646"/>
                </a:solidFill>
                <a:latin typeface="+mj-lt"/>
                <a:cs typeface="Arial"/>
              </a:rPr>
              <a:t> </a:t>
            </a:r>
            <a:r>
              <a:rPr lang="de-DE" sz="1032" spc="-4" dirty="0">
                <a:solidFill>
                  <a:srgbClr val="464646"/>
                </a:solidFill>
                <a:latin typeface="+mj-lt"/>
                <a:cs typeface="Arial"/>
              </a:rPr>
              <a:t>Investi</a:t>
            </a:r>
            <a:r>
              <a:rPr lang="de-DE" sz="1032" dirty="0">
                <a:solidFill>
                  <a:srgbClr val="464646"/>
                </a:solidFill>
                <a:latin typeface="+mj-lt"/>
                <a:cs typeface="Arial"/>
              </a:rPr>
              <a:t>tionen</a:t>
            </a:r>
            <a:r>
              <a:rPr sz="1032" spc="-32" dirty="0">
                <a:solidFill>
                  <a:srgbClr val="464646"/>
                </a:solidFill>
                <a:latin typeface="+mj-lt"/>
                <a:cs typeface="Arial"/>
              </a:rPr>
              <a:t> </a:t>
            </a:r>
            <a:r>
              <a:rPr sz="1032" spc="-4" dirty="0" err="1">
                <a:solidFill>
                  <a:srgbClr val="464646"/>
                </a:solidFill>
                <a:latin typeface="+mj-lt"/>
                <a:cs typeface="Arial"/>
              </a:rPr>
              <a:t>taxonomiekonform</a:t>
            </a:r>
            <a:r>
              <a:rPr sz="1032" spc="-4" dirty="0">
                <a:solidFill>
                  <a:srgbClr val="464646"/>
                </a:solidFill>
                <a:latin typeface="+mj-lt"/>
                <a:cs typeface="Arial"/>
              </a:rPr>
              <a:t>?</a:t>
            </a:r>
            <a:endParaRPr sz="1032" dirty="0">
              <a:latin typeface="+mj-lt"/>
              <a:cs typeface="Arial"/>
            </a:endParaRPr>
          </a:p>
        </p:txBody>
      </p:sp>
      <p:sp>
        <p:nvSpPr>
          <p:cNvPr id="23" name="Rechteck 82"/>
          <p:cNvSpPr/>
          <p:nvPr/>
        </p:nvSpPr>
        <p:spPr bwMode="auto">
          <a:xfrm>
            <a:off x="2647928" y="2174923"/>
            <a:ext cx="2078196" cy="472213"/>
          </a:xfrm>
          <a:prstGeom prst="rect">
            <a:avLst/>
          </a:prstGeom>
          <a:solidFill>
            <a:srgbClr val="6992B8"/>
          </a:solidFill>
          <a:ln w="9525" cap="flat" cmpd="sng" algn="ctr">
            <a:noFill/>
            <a:prstDash val="solid"/>
            <a:round/>
            <a:headEnd type="none" w="med" len="med"/>
            <a:tailEnd type="none" w="med" len="med"/>
          </a:ln>
          <a:effectLst/>
        </p:spPr>
        <p:txBody>
          <a:bodyPr vert="horz" wrap="square" lIns="67373" tIns="33687" rIns="67373" bIns="33687" numCol="1" rtlCol="0" anchor="t" anchorCtr="0" compatLnSpc="1">
            <a:prstTxWarp prst="textNoShape">
              <a:avLst/>
            </a:prstTxWarp>
          </a:bodyPr>
          <a:lstStyle/>
          <a:p>
            <a:pPr eaLnBrk="0" hangingPunct="0"/>
            <a:r>
              <a:rPr lang="de-DE" sz="1032" b="1" dirty="0">
                <a:solidFill>
                  <a:schemeClr val="bg1"/>
                </a:solidFill>
                <a:latin typeface="+mj-lt"/>
              </a:rPr>
              <a:t>Nichtfinanzielle Berichterstattung</a:t>
            </a:r>
          </a:p>
        </p:txBody>
      </p:sp>
      <p:sp>
        <p:nvSpPr>
          <p:cNvPr id="24" name="Rechteck 83"/>
          <p:cNvSpPr/>
          <p:nvPr/>
        </p:nvSpPr>
        <p:spPr bwMode="auto">
          <a:xfrm>
            <a:off x="5031093" y="2174923"/>
            <a:ext cx="2078196" cy="472213"/>
          </a:xfrm>
          <a:prstGeom prst="rect">
            <a:avLst/>
          </a:prstGeom>
          <a:solidFill>
            <a:srgbClr val="244C5A"/>
          </a:solidFill>
          <a:ln w="9525" cap="flat" cmpd="sng" algn="ctr">
            <a:noFill/>
            <a:prstDash val="solid"/>
            <a:round/>
            <a:headEnd type="none" w="med" len="med"/>
            <a:tailEnd type="none" w="med" len="med"/>
          </a:ln>
          <a:effectLst/>
        </p:spPr>
        <p:txBody>
          <a:bodyPr vert="horz" wrap="square" lIns="67373" tIns="33687" rIns="67373" bIns="33687" numCol="1" rtlCol="0" anchor="t" anchorCtr="0" compatLnSpc="1">
            <a:prstTxWarp prst="textNoShape">
              <a:avLst/>
            </a:prstTxWarp>
          </a:bodyPr>
          <a:lstStyle/>
          <a:p>
            <a:pPr eaLnBrk="0" hangingPunct="0"/>
            <a:r>
              <a:rPr lang="de-DE" sz="1032" b="1" dirty="0">
                <a:solidFill>
                  <a:schemeClr val="bg1"/>
                </a:solidFill>
                <a:latin typeface="+mj-lt"/>
              </a:rPr>
              <a:t>Zugang zu Kapital</a:t>
            </a:r>
          </a:p>
        </p:txBody>
      </p:sp>
      <p:sp>
        <p:nvSpPr>
          <p:cNvPr id="25" name="Rechteck 84"/>
          <p:cNvSpPr/>
          <p:nvPr/>
        </p:nvSpPr>
        <p:spPr bwMode="auto">
          <a:xfrm>
            <a:off x="7389651" y="2174923"/>
            <a:ext cx="2078196" cy="472213"/>
          </a:xfrm>
          <a:prstGeom prst="rect">
            <a:avLst/>
          </a:prstGeom>
          <a:solidFill>
            <a:srgbClr val="244C5A"/>
          </a:solidFill>
          <a:ln w="9525" cap="flat" cmpd="sng" algn="ctr">
            <a:noFill/>
            <a:prstDash val="solid"/>
            <a:round/>
            <a:headEnd type="none" w="med" len="med"/>
            <a:tailEnd type="none" w="med" len="med"/>
          </a:ln>
          <a:effectLst/>
        </p:spPr>
        <p:txBody>
          <a:bodyPr vert="horz" wrap="square" lIns="67373" tIns="33687" rIns="67373" bIns="33687" numCol="1" rtlCol="0" anchor="t" anchorCtr="0" compatLnSpc="1">
            <a:prstTxWarp prst="textNoShape">
              <a:avLst/>
            </a:prstTxWarp>
          </a:bodyPr>
          <a:lstStyle/>
          <a:p>
            <a:pPr eaLnBrk="0" hangingPunct="0"/>
            <a:r>
              <a:rPr lang="de-DE" sz="1032" b="1" dirty="0">
                <a:solidFill>
                  <a:schemeClr val="bg1"/>
                </a:solidFill>
                <a:latin typeface="+mj-lt"/>
              </a:rPr>
              <a:t>Zugang zu Märkten und Kunden</a:t>
            </a:r>
          </a:p>
        </p:txBody>
      </p:sp>
      <p:sp>
        <p:nvSpPr>
          <p:cNvPr id="26" name="object 17"/>
          <p:cNvSpPr txBox="1"/>
          <p:nvPr/>
        </p:nvSpPr>
        <p:spPr>
          <a:xfrm>
            <a:off x="2725958" y="3978234"/>
            <a:ext cx="2088266" cy="932777"/>
          </a:xfrm>
          <a:prstGeom prst="rect">
            <a:avLst/>
          </a:prstGeom>
        </p:spPr>
        <p:txBody>
          <a:bodyPr vert="horz" wrap="square" lIns="0" tIns="72231" rIns="0" bIns="0" rtlCol="0">
            <a:noAutofit/>
          </a:bodyPr>
          <a:lstStyle/>
          <a:p>
            <a:pPr marL="10318" marR="4128">
              <a:spcBef>
                <a:spcPts val="488"/>
              </a:spcBef>
            </a:pPr>
            <a:r>
              <a:rPr lang="de-DE" sz="1032" spc="4" dirty="0">
                <a:solidFill>
                  <a:srgbClr val="464646"/>
                </a:solidFill>
                <a:latin typeface="+mj-lt"/>
                <a:cs typeface="Arial"/>
              </a:rPr>
              <a:t>Anteil der </a:t>
            </a:r>
            <a:r>
              <a:rPr lang="de-DE" sz="1032" spc="4" dirty="0" err="1">
                <a:solidFill>
                  <a:srgbClr val="464646"/>
                </a:solidFill>
                <a:latin typeface="+mj-lt"/>
                <a:cs typeface="Arial"/>
              </a:rPr>
              <a:t>taxonomiekonformen</a:t>
            </a:r>
            <a:r>
              <a:rPr lang="de-DE" sz="1032" spc="4" dirty="0">
                <a:solidFill>
                  <a:srgbClr val="464646"/>
                </a:solidFill>
                <a:latin typeface="+mj-lt"/>
                <a:cs typeface="Arial"/>
              </a:rPr>
              <a:t> Umsatzerlöse, CapEx und OpEx</a:t>
            </a:r>
          </a:p>
        </p:txBody>
      </p:sp>
      <p:sp>
        <p:nvSpPr>
          <p:cNvPr id="27" name="object 17"/>
          <p:cNvSpPr txBox="1"/>
          <p:nvPr/>
        </p:nvSpPr>
        <p:spPr>
          <a:xfrm>
            <a:off x="5099051" y="3978234"/>
            <a:ext cx="2088266" cy="932777"/>
          </a:xfrm>
          <a:prstGeom prst="rect">
            <a:avLst/>
          </a:prstGeom>
        </p:spPr>
        <p:txBody>
          <a:bodyPr vert="horz" wrap="square" lIns="0" tIns="72231" rIns="0" bIns="0" rtlCol="0">
            <a:noAutofit/>
          </a:bodyPr>
          <a:lstStyle/>
          <a:p>
            <a:pPr marL="10318">
              <a:spcBef>
                <a:spcPts val="488"/>
              </a:spcBef>
            </a:pPr>
            <a:r>
              <a:rPr lang="de-DE" sz="1032" b="1" dirty="0">
                <a:solidFill>
                  <a:schemeClr val="accent4"/>
                </a:solidFill>
                <a:latin typeface="+mj-lt"/>
                <a:cs typeface="Arial"/>
              </a:rPr>
              <a:t>Green</a:t>
            </a:r>
            <a:r>
              <a:rPr lang="de-DE" sz="1032" b="1" spc="-32" dirty="0">
                <a:solidFill>
                  <a:schemeClr val="accent4"/>
                </a:solidFill>
                <a:latin typeface="+mj-lt"/>
                <a:cs typeface="Arial"/>
              </a:rPr>
              <a:t> </a:t>
            </a:r>
            <a:r>
              <a:rPr lang="de-DE" sz="1032" b="1" dirty="0">
                <a:solidFill>
                  <a:schemeClr val="accent4"/>
                </a:solidFill>
                <a:latin typeface="+mj-lt"/>
                <a:cs typeface="Arial"/>
              </a:rPr>
              <a:t>Bonds</a:t>
            </a:r>
            <a:r>
              <a:rPr lang="de-DE" sz="1032" dirty="0">
                <a:solidFill>
                  <a:srgbClr val="464646"/>
                </a:solidFill>
                <a:latin typeface="+mj-lt"/>
                <a:cs typeface="Arial"/>
              </a:rPr>
              <a:t>,</a:t>
            </a:r>
            <a:endParaRPr lang="de-DE" sz="1032" dirty="0">
              <a:latin typeface="+mj-lt"/>
              <a:cs typeface="Arial"/>
            </a:endParaRPr>
          </a:p>
          <a:p>
            <a:pPr marL="10318"/>
            <a:r>
              <a:rPr lang="de-DE" sz="1032" spc="-4" dirty="0">
                <a:solidFill>
                  <a:srgbClr val="464646"/>
                </a:solidFill>
                <a:latin typeface="+mj-lt"/>
                <a:cs typeface="Arial"/>
              </a:rPr>
              <a:t>Covid-19-Recovery</a:t>
            </a:r>
            <a:r>
              <a:rPr lang="de-DE" sz="1032" spc="-53" dirty="0">
                <a:solidFill>
                  <a:srgbClr val="464646"/>
                </a:solidFill>
                <a:latin typeface="+mj-lt"/>
                <a:cs typeface="Arial"/>
              </a:rPr>
              <a:t> </a:t>
            </a:r>
            <a:r>
              <a:rPr lang="de-DE" sz="1032" dirty="0">
                <a:solidFill>
                  <a:srgbClr val="464646"/>
                </a:solidFill>
                <a:latin typeface="+mj-lt"/>
                <a:cs typeface="Arial"/>
              </a:rPr>
              <a:t>Plans</a:t>
            </a:r>
            <a:endParaRPr lang="de-DE" sz="1032" dirty="0">
              <a:latin typeface="+mj-lt"/>
              <a:cs typeface="Arial"/>
            </a:endParaRPr>
          </a:p>
        </p:txBody>
      </p:sp>
      <p:sp>
        <p:nvSpPr>
          <p:cNvPr id="28" name="object 17"/>
          <p:cNvSpPr txBox="1"/>
          <p:nvPr/>
        </p:nvSpPr>
        <p:spPr>
          <a:xfrm>
            <a:off x="7463500" y="3978234"/>
            <a:ext cx="2088266" cy="932777"/>
          </a:xfrm>
          <a:prstGeom prst="rect">
            <a:avLst/>
          </a:prstGeom>
        </p:spPr>
        <p:txBody>
          <a:bodyPr vert="horz" wrap="square" lIns="0" tIns="72231" rIns="0" bIns="0" rtlCol="0">
            <a:noAutofit/>
          </a:bodyPr>
          <a:lstStyle/>
          <a:p>
            <a:pPr marL="10318" marR="4128">
              <a:spcBef>
                <a:spcPts val="488"/>
              </a:spcBef>
            </a:pPr>
            <a:r>
              <a:rPr lang="de-DE" sz="1032" spc="4" dirty="0">
                <a:solidFill>
                  <a:srgbClr val="464646"/>
                </a:solidFill>
                <a:latin typeface="+mj-lt"/>
                <a:cs typeface="Arial"/>
              </a:rPr>
              <a:t>Bau von Gebäuden entsprechend den Vorgaben der Taxonomie</a:t>
            </a:r>
          </a:p>
        </p:txBody>
      </p:sp>
      <p:sp>
        <p:nvSpPr>
          <p:cNvPr id="29" name="Rechteck 23"/>
          <p:cNvSpPr/>
          <p:nvPr/>
        </p:nvSpPr>
        <p:spPr bwMode="auto">
          <a:xfrm>
            <a:off x="4353339" y="1510093"/>
            <a:ext cx="1052879" cy="231615"/>
          </a:xfrm>
          <a:prstGeom prst="rect">
            <a:avLst/>
          </a:prstGeom>
          <a:solidFill>
            <a:srgbClr val="E4E8E8"/>
          </a:solidFill>
          <a:ln w="19050">
            <a:solidFill>
              <a:srgbClr val="6992B8"/>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7373" tIns="33687" rIns="67373" bIns="33687" numCol="1" rtlCol="0" anchor="ctr" anchorCtr="0" compatLnSpc="1">
            <a:prstTxWarp prst="textNoShape">
              <a:avLst/>
            </a:prstTxWarp>
          </a:bodyPr>
          <a:lstStyle/>
          <a:p>
            <a:pPr algn="ctr" defTabSz="673730" eaLnBrk="0" fontAlgn="base" hangingPunct="0">
              <a:spcBef>
                <a:spcPts val="221"/>
              </a:spcBef>
              <a:spcAft>
                <a:spcPct val="0"/>
              </a:spcAft>
            </a:pPr>
            <a:r>
              <a:rPr lang="de-DE" sz="884" b="1" dirty="0">
                <a:solidFill>
                  <a:srgbClr val="6992B8"/>
                </a:solidFill>
                <a:latin typeface="+mj-lt"/>
              </a:rPr>
              <a:t>Finanzwirtschaft</a:t>
            </a:r>
          </a:p>
        </p:txBody>
      </p:sp>
      <p:sp>
        <p:nvSpPr>
          <p:cNvPr id="30" name="Rechteck 24"/>
          <p:cNvSpPr/>
          <p:nvPr/>
        </p:nvSpPr>
        <p:spPr bwMode="auto">
          <a:xfrm>
            <a:off x="3944888" y="1197195"/>
            <a:ext cx="1052879" cy="231615"/>
          </a:xfrm>
          <a:prstGeom prst="rect">
            <a:avLst/>
          </a:prstGeom>
          <a:solidFill>
            <a:srgbClr val="E4E8E8"/>
          </a:solidFill>
          <a:ln w="19050">
            <a:solidFill>
              <a:srgbClr val="6992B8"/>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7373" tIns="33687" rIns="67373" bIns="33687" numCol="1" rtlCol="0" anchor="ctr" anchorCtr="0" compatLnSpc="1">
            <a:prstTxWarp prst="textNoShape">
              <a:avLst/>
            </a:prstTxWarp>
          </a:bodyPr>
          <a:lstStyle/>
          <a:p>
            <a:pPr algn="ctr" defTabSz="673730" eaLnBrk="0" fontAlgn="base" hangingPunct="0">
              <a:spcBef>
                <a:spcPts val="221"/>
              </a:spcBef>
              <a:spcAft>
                <a:spcPct val="0"/>
              </a:spcAft>
            </a:pPr>
            <a:r>
              <a:rPr lang="de-DE" sz="884" b="1" dirty="0">
                <a:solidFill>
                  <a:srgbClr val="6992B8"/>
                </a:solidFill>
                <a:latin typeface="+mj-lt"/>
              </a:rPr>
              <a:t>Realwirtschaft</a:t>
            </a:r>
          </a:p>
        </p:txBody>
      </p:sp>
      <p:cxnSp>
        <p:nvCxnSpPr>
          <p:cNvPr id="31" name="Straight Connector 12"/>
          <p:cNvCxnSpPr/>
          <p:nvPr/>
        </p:nvCxnSpPr>
        <p:spPr>
          <a:xfrm>
            <a:off x="4879776" y="1916415"/>
            <a:ext cx="0" cy="315110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8"/>
          <p:cNvGrpSpPr/>
          <p:nvPr/>
        </p:nvGrpSpPr>
        <p:grpSpPr>
          <a:xfrm>
            <a:off x="2018475" y="5334669"/>
            <a:ext cx="5722601" cy="889509"/>
            <a:chOff x="409575" y="5729382"/>
            <a:chExt cx="3685719" cy="534372"/>
          </a:xfrm>
        </p:grpSpPr>
        <p:sp>
          <p:nvSpPr>
            <p:cNvPr id="33" name="Rechteck 45"/>
            <p:cNvSpPr/>
            <p:nvPr/>
          </p:nvSpPr>
          <p:spPr>
            <a:xfrm>
              <a:off x="409575" y="5729382"/>
              <a:ext cx="3305176" cy="534372"/>
            </a:xfrm>
            <a:prstGeom prst="rect">
              <a:avLst/>
            </a:prstGeom>
            <a:solidFill>
              <a:schemeClr val="accent6">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solidFill>
                  <a:prstClr val="white"/>
                </a:solidFill>
                <a:latin typeface="+mj-lt"/>
                <a:ea typeface="Verdana" panose="020B0604030504040204" pitchFamily="34" charset="0"/>
                <a:cs typeface="Verdana" panose="020B0604030504040204" pitchFamily="34" charset="0"/>
              </a:endParaRPr>
            </a:p>
          </p:txBody>
        </p:sp>
        <p:sp>
          <p:nvSpPr>
            <p:cNvPr id="34" name="Rechteck 46"/>
            <p:cNvSpPr/>
            <p:nvPr/>
          </p:nvSpPr>
          <p:spPr>
            <a:xfrm>
              <a:off x="958985" y="5729382"/>
              <a:ext cx="3136309" cy="534372"/>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e-DE" sz="1120" b="1" dirty="0" err="1">
                  <a:latin typeface="+mj-lt"/>
                </a:rPr>
                <a:t>To</a:t>
              </a:r>
              <a:r>
                <a:rPr lang="de-DE" sz="1120" b="1" dirty="0">
                  <a:latin typeface="+mj-lt"/>
                </a:rPr>
                <a:t> </a:t>
              </a:r>
              <a:r>
                <a:rPr lang="de-DE" sz="1120" b="1" dirty="0" err="1">
                  <a:latin typeface="+mj-lt"/>
                </a:rPr>
                <a:t>be</a:t>
              </a:r>
              <a:r>
                <a:rPr lang="de-DE" sz="1120" b="1" dirty="0">
                  <a:latin typeface="+mj-lt"/>
                </a:rPr>
                <a:t> </a:t>
              </a:r>
              <a:r>
                <a:rPr lang="de-DE" sz="1120" b="1" dirty="0" err="1">
                  <a:latin typeface="+mj-lt"/>
                </a:rPr>
                <a:t>discussed</a:t>
              </a:r>
              <a:r>
                <a:rPr lang="de-DE" sz="1120" b="1" dirty="0">
                  <a:latin typeface="+mj-lt"/>
                </a:rPr>
                <a:t>…</a:t>
              </a:r>
            </a:p>
            <a:p>
              <a:pPr lvl="0">
                <a:defRPr/>
              </a:pPr>
              <a:r>
                <a:rPr lang="de-DE" sz="1000" dirty="0">
                  <a:latin typeface="+mj-lt"/>
                </a:rPr>
                <a:t>Die Energieerzeugung aus </a:t>
              </a:r>
              <a:r>
                <a:rPr lang="de-DE" sz="1000" b="1" dirty="0">
                  <a:latin typeface="+mj-lt"/>
                </a:rPr>
                <a:t>Atom</a:t>
              </a:r>
              <a:r>
                <a:rPr lang="de-DE" sz="1000" dirty="0">
                  <a:latin typeface="+mj-lt"/>
                </a:rPr>
                <a:t> und </a:t>
              </a:r>
              <a:r>
                <a:rPr lang="de-DE" sz="1000" b="1" dirty="0">
                  <a:latin typeface="+mj-lt"/>
                </a:rPr>
                <a:t>fossilen Brennstoffen </a:t>
              </a:r>
              <a:r>
                <a:rPr lang="de-DE" sz="1000" dirty="0">
                  <a:latin typeface="+mj-lt"/>
                </a:rPr>
                <a:t>sollen zukünftig in die EU-Taxonomie aufgenommen werden</a:t>
              </a:r>
            </a:p>
            <a:p>
              <a:pPr marL="171450" indent="-171450">
                <a:buFont typeface="Wingdings" panose="05000000000000000000" pitchFamily="2" charset="2"/>
                <a:buChar char="à"/>
                <a:defRPr/>
              </a:pPr>
              <a:r>
                <a:rPr lang="de-DE" sz="1000" dirty="0">
                  <a:latin typeface="+mj-lt"/>
                </a:rPr>
                <a:t>Investition in diese Segmente sollen damit als nachhaltig eingestuft werden</a:t>
              </a:r>
            </a:p>
          </p:txBody>
        </p:sp>
        <p:grpSp>
          <p:nvGrpSpPr>
            <p:cNvPr id="35" name="Gruppieren 47"/>
            <p:cNvGrpSpPr/>
            <p:nvPr/>
          </p:nvGrpSpPr>
          <p:grpSpPr>
            <a:xfrm>
              <a:off x="494857" y="5796667"/>
              <a:ext cx="377313" cy="399802"/>
              <a:chOff x="3197225" y="4052888"/>
              <a:chExt cx="719137" cy="762000"/>
            </a:xfrm>
            <a:solidFill>
              <a:schemeClr val="tx2"/>
            </a:solidFill>
          </p:grpSpPr>
          <p:sp>
            <p:nvSpPr>
              <p:cNvPr id="36"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37"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38"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39"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0"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1"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2"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3"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4"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5"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sp>
            <p:nvSpPr>
              <p:cNvPr id="46"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mj-lt"/>
                </a:endParaRPr>
              </a:p>
            </p:txBody>
          </p:sp>
        </p:grpSp>
      </p:grpSp>
    </p:spTree>
    <p:extLst>
      <p:ext uri="{BB962C8B-B14F-4D97-AF65-F5344CB8AC3E}">
        <p14:creationId xmlns:p14="http://schemas.microsoft.com/office/powerpoint/2010/main" val="148547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a:t>„Investors going Green“</a:t>
            </a:r>
            <a:r>
              <a:rPr lang="de-DE" dirty="0" smtClean="0">
                <a:solidFill>
                  <a:srgbClr val="244C5A"/>
                </a:solidFill>
              </a:rPr>
              <a:t/>
            </a:r>
            <a:br>
              <a:rPr lang="de-DE" dirty="0" smtClean="0">
                <a:solidFill>
                  <a:srgbClr val="244C5A"/>
                </a:solidFill>
              </a:rPr>
            </a:br>
            <a:r>
              <a:rPr lang="de-DE" sz="2400" dirty="0">
                <a:solidFill>
                  <a:srgbClr val="244C5A"/>
                </a:solidFill>
              </a:rPr>
              <a:t>Investors Going Green </a:t>
            </a:r>
            <a:endParaRPr lang="de-DE" sz="2400" b="0" dirty="0"/>
          </a:p>
        </p:txBody>
      </p:sp>
      <p:sp>
        <p:nvSpPr>
          <p:cNvPr id="6" name="Slide Number Placeholder 5"/>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7</a:t>
            </a:fld>
            <a:endParaRPr lang="de-DE" dirty="0">
              <a:solidFill>
                <a:prstClr val="white"/>
              </a:solidFill>
              <a:latin typeface="Century Gothic" panose="020F0302020204030204"/>
            </a:endParaRPr>
          </a:p>
        </p:txBody>
      </p:sp>
      <p:sp>
        <p:nvSpPr>
          <p:cNvPr id="14" name="Inhaltsplatzhalter 5"/>
          <p:cNvSpPr txBox="1">
            <a:spLocks/>
          </p:cNvSpPr>
          <p:nvPr/>
        </p:nvSpPr>
        <p:spPr>
          <a:xfrm>
            <a:off x="402502" y="1196752"/>
            <a:ext cx="8958324" cy="3456384"/>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de-DE" sz="1120" b="1" dirty="0">
                <a:solidFill>
                  <a:schemeClr val="bg2"/>
                </a:solidFill>
              </a:rPr>
              <a:t>(1) Investor Group on Climate Change </a:t>
            </a:r>
            <a:r>
              <a:rPr lang="de-DE" sz="1120" dirty="0"/>
              <a:t>= Zusammenschluss institutioneller Anleger, die sich mit den Auswirkungen des Klimawandels auf Investitionen befassen </a:t>
            </a:r>
          </a:p>
          <a:p>
            <a:pPr lvl="1" algn="just">
              <a:spcBef>
                <a:spcPts val="300"/>
              </a:spcBef>
            </a:pPr>
            <a:r>
              <a:rPr lang="de-DE" sz="1120" b="1" dirty="0">
                <a:solidFill>
                  <a:schemeClr val="bg2"/>
                </a:solidFill>
              </a:rPr>
              <a:t>Forderungen</a:t>
            </a:r>
            <a:r>
              <a:rPr lang="de-DE" sz="1120" dirty="0"/>
              <a:t> der Initiativen </a:t>
            </a:r>
          </a:p>
          <a:p>
            <a:pPr lvl="2" algn="just">
              <a:spcBef>
                <a:spcPts val="300"/>
              </a:spcBef>
              <a:buFont typeface="Wingdings" panose="05000000000000000000" pitchFamily="2" charset="2"/>
              <a:buChar char="v"/>
            </a:pPr>
            <a:r>
              <a:rPr lang="de-DE" sz="1120" dirty="0"/>
              <a:t>Transparenz und Information über Klimaschutzmaßnahmenpläne und den Stand der Umsetzung</a:t>
            </a:r>
          </a:p>
          <a:p>
            <a:pPr lvl="3" algn="just">
              <a:spcBef>
                <a:spcPts val="300"/>
              </a:spcBef>
            </a:pPr>
            <a:r>
              <a:rPr lang="de-DE" sz="1120" dirty="0"/>
              <a:t>Ausweitung der Nachhaltigkeitsberichterstattung bietet „Angriffsflächen“ und ermöglicht bessere Vergleichbarkeit</a:t>
            </a:r>
          </a:p>
          <a:p>
            <a:pPr lvl="2" algn="just">
              <a:spcBef>
                <a:spcPts val="300"/>
              </a:spcBef>
              <a:buFont typeface="Wingdings" panose="05000000000000000000" pitchFamily="2" charset="2"/>
              <a:buChar char="v"/>
            </a:pPr>
            <a:r>
              <a:rPr lang="de-DE" sz="1120" dirty="0"/>
              <a:t>Aktive Einflussnahme und Abstimmung der Aktionäre über Klimaschutzmaßnahmen:</a:t>
            </a:r>
          </a:p>
          <a:p>
            <a:pPr lvl="3" algn="just">
              <a:spcBef>
                <a:spcPts val="300"/>
              </a:spcBef>
              <a:buFont typeface="Wingdings" panose="05000000000000000000" pitchFamily="2" charset="2"/>
              <a:buChar char="à"/>
            </a:pPr>
            <a:r>
              <a:rPr lang="de-DE" sz="1120" dirty="0"/>
              <a:t>ESG-Aktivismus auch in Deutschland zu erwarten</a:t>
            </a:r>
          </a:p>
          <a:p>
            <a:pPr marL="0" indent="0" algn="just">
              <a:spcBef>
                <a:spcPts val="300"/>
              </a:spcBef>
              <a:buNone/>
            </a:pPr>
            <a:r>
              <a:rPr lang="de-DE" sz="1120" b="1" dirty="0">
                <a:solidFill>
                  <a:schemeClr val="bg2"/>
                </a:solidFill>
              </a:rPr>
              <a:t>(2) Green Bonds – ICMA Prinzipien  </a:t>
            </a:r>
          </a:p>
          <a:p>
            <a:pPr lvl="1" algn="just">
              <a:spcBef>
                <a:spcPts val="300"/>
              </a:spcBef>
            </a:pPr>
            <a:r>
              <a:rPr lang="de-DE" sz="1120" dirty="0"/>
              <a:t>Freiwillige Richtlinien für die Ausgabe von Green Bonds – Marktstandard</a:t>
            </a:r>
          </a:p>
          <a:p>
            <a:pPr lvl="1" algn="just">
              <a:spcBef>
                <a:spcPts val="300"/>
              </a:spcBef>
            </a:pPr>
            <a:r>
              <a:rPr lang="de-DE" sz="1120" dirty="0"/>
              <a:t>Definition eines Green Bonds nach den GBP: Sämtliche Anleihen, bei denen die Erlöse oder ein gleicher Betrag ausschließlich zur teilweisen oder vollständigen Finanzierung oder Refinanzierung von neuen oder bestehenden geeigneten grünen Projekten eingesetzt werden</a:t>
            </a:r>
          </a:p>
          <a:p>
            <a:pPr lvl="1" algn="just">
              <a:spcBef>
                <a:spcPts val="300"/>
              </a:spcBef>
            </a:pPr>
            <a:r>
              <a:rPr lang="de-DE" sz="1120" dirty="0"/>
              <a:t>Grüne Projekte umfassen u.a. folgende Kategorien: </a:t>
            </a:r>
            <a:r>
              <a:rPr lang="de-DE" sz="1120" b="1" dirty="0">
                <a:solidFill>
                  <a:schemeClr val="bg2"/>
                </a:solidFill>
              </a:rPr>
              <a:t>erneuerbare Energie</a:t>
            </a:r>
            <a:r>
              <a:rPr lang="de-DE" sz="1120" dirty="0"/>
              <a:t>, Energieeffizienz, Verhinderung und Überwachung der Umweltverschmutzung, Artenvielfalt, nachhaltige Wasserwirtschaft, Klimaanpassung, ökologisches Bauen</a:t>
            </a:r>
          </a:p>
          <a:p>
            <a:pPr lvl="1" algn="just">
              <a:spcBef>
                <a:spcPts val="300"/>
              </a:spcBef>
            </a:pPr>
            <a:r>
              <a:rPr lang="de-DE" sz="1120" dirty="0"/>
              <a:t>Größte Emittenten aus dem öffentlichen Sektor, Finanzsektor und Energieversorgung </a:t>
            </a:r>
          </a:p>
          <a:p>
            <a:pPr lvl="1" algn="just">
              <a:spcBef>
                <a:spcPts val="300"/>
              </a:spcBef>
            </a:pPr>
            <a:r>
              <a:rPr lang="de-DE" sz="1120" b="1" dirty="0">
                <a:solidFill>
                  <a:schemeClr val="bg2"/>
                </a:solidFill>
              </a:rPr>
              <a:t>In Deutschland: KfW größte Emittenten von Green Bonds </a:t>
            </a:r>
          </a:p>
          <a:p>
            <a:pPr lvl="1" algn="just">
              <a:spcBef>
                <a:spcPts val="300"/>
              </a:spcBef>
            </a:pPr>
            <a:r>
              <a:rPr lang="de-DE" sz="1120" dirty="0"/>
              <a:t>Größte Green-Bond-Anleger derzeit Versicherer und Investmentfonds </a:t>
            </a:r>
          </a:p>
          <a:p>
            <a:pPr marL="371466" lvl="1" indent="0" algn="just">
              <a:spcBef>
                <a:spcPts val="300"/>
              </a:spcBef>
              <a:buNone/>
            </a:pPr>
            <a:r>
              <a:rPr lang="de-DE" sz="1120" dirty="0"/>
              <a:t>	</a:t>
            </a:r>
          </a:p>
          <a:p>
            <a:pPr lvl="1" algn="just">
              <a:spcBef>
                <a:spcPts val="300"/>
              </a:spcBef>
            </a:pPr>
            <a:endParaRPr lang="de-DE" sz="1120" dirty="0"/>
          </a:p>
          <a:p>
            <a:pPr lvl="1" algn="just">
              <a:spcBef>
                <a:spcPts val="300"/>
              </a:spcBef>
            </a:pPr>
            <a:endParaRPr lang="de-DE" sz="1120" dirty="0"/>
          </a:p>
          <a:p>
            <a:pPr marL="1114397" lvl="3" indent="0" algn="just">
              <a:spcBef>
                <a:spcPts val="300"/>
              </a:spcBef>
              <a:buNone/>
            </a:pPr>
            <a:endParaRPr lang="de-DE" sz="903" dirty="0"/>
          </a:p>
          <a:p>
            <a:pPr algn="just">
              <a:spcBef>
                <a:spcPts val="300"/>
              </a:spcBef>
            </a:pPr>
            <a:endParaRPr lang="de-DE" sz="900" dirty="0"/>
          </a:p>
          <a:p>
            <a:pPr algn="just">
              <a:spcBef>
                <a:spcPts val="300"/>
              </a:spcBef>
            </a:pPr>
            <a:endParaRPr lang="en-US" sz="900" dirty="0"/>
          </a:p>
        </p:txBody>
      </p:sp>
      <p:grpSp>
        <p:nvGrpSpPr>
          <p:cNvPr id="29" name="Group 8"/>
          <p:cNvGrpSpPr/>
          <p:nvPr/>
        </p:nvGrpSpPr>
        <p:grpSpPr>
          <a:xfrm>
            <a:off x="1641304" y="5157192"/>
            <a:ext cx="6480720" cy="1080120"/>
            <a:chOff x="409575" y="5729379"/>
            <a:chExt cx="3305176" cy="534375"/>
          </a:xfrm>
        </p:grpSpPr>
        <p:sp>
          <p:nvSpPr>
            <p:cNvPr id="30" name="Rechteck 45"/>
            <p:cNvSpPr/>
            <p:nvPr/>
          </p:nvSpPr>
          <p:spPr>
            <a:xfrm>
              <a:off x="409575" y="5729382"/>
              <a:ext cx="3305176" cy="534372"/>
            </a:xfrm>
            <a:prstGeom prst="rect">
              <a:avLst/>
            </a:prstGeom>
            <a:solidFill>
              <a:schemeClr val="accent6">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Rechteck 46"/>
            <p:cNvSpPr/>
            <p:nvPr/>
          </p:nvSpPr>
          <p:spPr>
            <a:xfrm>
              <a:off x="958985" y="5729379"/>
              <a:ext cx="2755766" cy="534372"/>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e-DE" sz="1120" b="1" dirty="0"/>
                <a:t>Facts</a:t>
              </a:r>
              <a:r>
                <a:rPr lang="de-DE" sz="1120" dirty="0"/>
                <a:t>: </a:t>
              </a:r>
            </a:p>
            <a:p>
              <a:pPr lvl="0">
                <a:defRPr/>
              </a:pPr>
              <a:r>
                <a:rPr lang="de-DE" sz="1000" dirty="0"/>
                <a:t>A. </a:t>
              </a:r>
              <a:r>
                <a:rPr lang="de-DE" sz="1000" b="1" dirty="0" err="1"/>
                <a:t>Greenfield</a:t>
              </a:r>
              <a:r>
                <a:rPr lang="de-DE" sz="1000" b="1" dirty="0"/>
                <a:t> FDI in </a:t>
              </a:r>
              <a:r>
                <a:rPr lang="de-DE" sz="1000" b="1" dirty="0" err="1"/>
                <a:t>Erneubare</a:t>
              </a:r>
              <a:r>
                <a:rPr lang="de-DE" sz="1000" b="1" dirty="0"/>
                <a:t> Energien</a:t>
              </a:r>
              <a:r>
                <a:rPr lang="de-DE" sz="1000" dirty="0"/>
                <a:t>: 85,5 </a:t>
              </a:r>
              <a:r>
                <a:rPr lang="de-DE" sz="1000" dirty="0" err="1"/>
                <a:t>Mrd</a:t>
              </a:r>
              <a:r>
                <a:rPr lang="de-DE" sz="1000" dirty="0"/>
                <a:t> $ in 2020 und übersteigt damit zum ersten Mal FDI in fossile Brennstoffe  </a:t>
              </a:r>
            </a:p>
            <a:p>
              <a:pPr lvl="0">
                <a:defRPr/>
              </a:pPr>
              <a:r>
                <a:rPr lang="de-DE" sz="1000" dirty="0">
                  <a:solidFill>
                    <a:prstClr val="white"/>
                  </a:solidFill>
                  <a:latin typeface="Century Gothic" panose="020B0502020202020204" pitchFamily="34" charset="0"/>
                  <a:ea typeface="Verdana" panose="020B0604030504040204" pitchFamily="34" charset="0"/>
                  <a:cs typeface="Verdana" panose="020B0604030504040204" pitchFamily="34" charset="0"/>
                </a:rPr>
                <a:t>B. Ausstehendes Volumen von </a:t>
              </a:r>
              <a:r>
                <a:rPr lang="de-DE" sz="1000" b="1" dirty="0">
                  <a:solidFill>
                    <a:prstClr val="white"/>
                  </a:solidFill>
                  <a:latin typeface="Century Gothic" panose="020B0502020202020204" pitchFamily="34" charset="0"/>
                  <a:ea typeface="Verdana" panose="020B0604030504040204" pitchFamily="34" charset="0"/>
                  <a:cs typeface="Verdana" panose="020B0604030504040204" pitchFamily="34" charset="0"/>
                </a:rPr>
                <a:t>ESG Anleihen </a:t>
              </a:r>
              <a:r>
                <a:rPr lang="de-DE" sz="1000" dirty="0">
                  <a:solidFill>
                    <a:prstClr val="white"/>
                  </a:solidFill>
                  <a:latin typeface="Century Gothic" panose="020B0502020202020204" pitchFamily="34" charset="0"/>
                  <a:ea typeface="Verdana" panose="020B0604030504040204" pitchFamily="34" charset="0"/>
                  <a:cs typeface="Verdana" panose="020B0604030504040204" pitchFamily="34" charset="0"/>
                </a:rPr>
                <a:t>in 2021</a:t>
              </a:r>
            </a:p>
            <a:p>
              <a:pPr marL="571500" lvl="1" indent="-228600">
                <a:buAutoNum type="arabicParenBoth"/>
                <a:defRPr/>
              </a:pPr>
              <a:r>
                <a:rPr lang="de-DE" sz="1000" dirty="0">
                  <a:solidFill>
                    <a:prstClr val="white"/>
                  </a:solidFill>
                  <a:latin typeface="Century Gothic" panose="020B0502020202020204" pitchFamily="34" charset="0"/>
                  <a:ea typeface="Verdana" panose="020B0604030504040204" pitchFamily="34" charset="0"/>
                  <a:cs typeface="Verdana" panose="020B0604030504040204" pitchFamily="34" charset="0"/>
                </a:rPr>
                <a:t>Green Bonds 1.084 Mrd. EUR </a:t>
              </a:r>
            </a:p>
            <a:p>
              <a:pPr marL="571500" lvl="1" indent="-228600">
                <a:buAutoNum type="arabicParenBoth"/>
                <a:defRPr/>
              </a:pPr>
              <a:r>
                <a:rPr lang="de-DE" sz="1000" dirty="0">
                  <a:solidFill>
                    <a:prstClr val="white"/>
                  </a:solidFill>
                  <a:latin typeface="Century Gothic" panose="020B0502020202020204" pitchFamily="34" charset="0"/>
                  <a:ea typeface="Verdana" panose="020B0604030504040204" pitchFamily="34" charset="0"/>
                  <a:cs typeface="Verdana" panose="020B0604030504040204" pitchFamily="34" charset="0"/>
                </a:rPr>
                <a:t>Social Bonds: 338 Mrd. EUR </a:t>
              </a:r>
            </a:p>
            <a:p>
              <a:pPr marL="571500" lvl="1" indent="-228600">
                <a:buAutoNum type="arabicParenBoth"/>
                <a:defRPr/>
              </a:pPr>
              <a:r>
                <a:rPr lang="de-DE" sz="1000" dirty="0">
                  <a:solidFill>
                    <a:prstClr val="white"/>
                  </a:solidFill>
                  <a:latin typeface="Century Gothic" panose="020B0502020202020204" pitchFamily="34" charset="0"/>
                  <a:ea typeface="Verdana" panose="020B0604030504040204" pitchFamily="34" charset="0"/>
                  <a:cs typeface="Verdana" panose="020B0604030504040204" pitchFamily="34" charset="0"/>
                </a:rPr>
                <a:t>Sustainability Bonds: 269 Mrd. EUR </a:t>
              </a:r>
            </a:p>
          </p:txBody>
        </p:sp>
        <p:grpSp>
          <p:nvGrpSpPr>
            <p:cNvPr id="32" name="Gruppieren 47"/>
            <p:cNvGrpSpPr/>
            <p:nvPr/>
          </p:nvGrpSpPr>
          <p:grpSpPr>
            <a:xfrm>
              <a:off x="494857" y="5796667"/>
              <a:ext cx="377313" cy="399802"/>
              <a:chOff x="3197225" y="4052888"/>
              <a:chExt cx="719137" cy="762000"/>
            </a:xfrm>
            <a:solidFill>
              <a:schemeClr val="tx2"/>
            </a:solidFill>
          </p:grpSpPr>
          <p:sp>
            <p:nvSpPr>
              <p:cNvPr id="33" name="Freeform 31"/>
              <p:cNvSpPr>
                <a:spLocks noEditPoints="1"/>
              </p:cNvSpPr>
              <p:nvPr/>
            </p:nvSpPr>
            <p:spPr bwMode="auto">
              <a:xfrm>
                <a:off x="3340100" y="4194175"/>
                <a:ext cx="431800" cy="487363"/>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4" name="Freeform 32"/>
              <p:cNvSpPr>
                <a:spLocks/>
              </p:cNvSpPr>
              <p:nvPr/>
            </p:nvSpPr>
            <p:spPr bwMode="auto">
              <a:xfrm>
                <a:off x="3444875" y="4741863"/>
                <a:ext cx="222250" cy="73025"/>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5" name="Freeform 33"/>
              <p:cNvSpPr>
                <a:spLocks/>
              </p:cNvSpPr>
              <p:nvPr/>
            </p:nvSpPr>
            <p:spPr bwMode="auto">
              <a:xfrm>
                <a:off x="3444875" y="4692650"/>
                <a:ext cx="222250" cy="41275"/>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6" name="Freeform 34"/>
              <p:cNvSpPr>
                <a:spLocks/>
              </p:cNvSpPr>
              <p:nvPr/>
            </p:nvSpPr>
            <p:spPr bwMode="auto">
              <a:xfrm>
                <a:off x="3197225" y="4381500"/>
                <a:ext cx="117475" cy="47625"/>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7" name="Freeform 35"/>
              <p:cNvSpPr>
                <a:spLocks/>
              </p:cNvSpPr>
              <p:nvPr/>
            </p:nvSpPr>
            <p:spPr bwMode="auto">
              <a:xfrm>
                <a:off x="3797300" y="4381500"/>
                <a:ext cx="119062" cy="47625"/>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8" name="Freeform 36"/>
              <p:cNvSpPr>
                <a:spLocks/>
              </p:cNvSpPr>
              <p:nvPr/>
            </p:nvSpPr>
            <p:spPr bwMode="auto">
              <a:xfrm>
                <a:off x="3290888" y="4149725"/>
                <a:ext cx="101600" cy="98425"/>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39" name="Freeform 37"/>
              <p:cNvSpPr>
                <a:spLocks/>
              </p:cNvSpPr>
              <p:nvPr/>
            </p:nvSpPr>
            <p:spPr bwMode="auto">
              <a:xfrm>
                <a:off x="3719513" y="4559300"/>
                <a:ext cx="101600" cy="100013"/>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0" name="Freeform 38"/>
              <p:cNvSpPr>
                <a:spLocks/>
              </p:cNvSpPr>
              <p:nvPr/>
            </p:nvSpPr>
            <p:spPr bwMode="auto">
              <a:xfrm>
                <a:off x="3290888" y="4559300"/>
                <a:ext cx="101600" cy="100013"/>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1" name="Freeform 39"/>
              <p:cNvSpPr>
                <a:spLocks/>
              </p:cNvSpPr>
              <p:nvPr/>
            </p:nvSpPr>
            <p:spPr bwMode="auto">
              <a:xfrm>
                <a:off x="3719513" y="4149725"/>
                <a:ext cx="101600" cy="98425"/>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2" name="Freeform 40"/>
              <p:cNvSpPr>
                <a:spLocks/>
              </p:cNvSpPr>
              <p:nvPr/>
            </p:nvSpPr>
            <p:spPr bwMode="auto">
              <a:xfrm>
                <a:off x="3533775" y="4052888"/>
                <a:ext cx="47625" cy="117475"/>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sp>
            <p:nvSpPr>
              <p:cNvPr id="43" name="Freeform 41"/>
              <p:cNvSpPr>
                <a:spLocks/>
              </p:cNvSpPr>
              <p:nvPr/>
            </p:nvSpPr>
            <p:spPr bwMode="auto">
              <a:xfrm>
                <a:off x="3419475" y="4267200"/>
                <a:ext cx="114300" cy="158750"/>
              </a:xfrm>
              <a:custGeom>
                <a:avLst/>
                <a:gdLst>
                  <a:gd name="T0" fmla="*/ 33 w 44"/>
                  <a:gd name="T1" fmla="*/ 2 h 61"/>
                  <a:gd name="T2" fmla="*/ 0 w 44"/>
                  <a:gd name="T3" fmla="*/ 54 h 61"/>
                  <a:gd name="T4" fmla="*/ 7 w 44"/>
                  <a:gd name="T5" fmla="*/ 61 h 61"/>
                  <a:gd name="T6" fmla="*/ 14 w 44"/>
                  <a:gd name="T7" fmla="*/ 54 h 61"/>
                  <a:gd name="T8" fmla="*/ 39 w 44"/>
                  <a:gd name="T9" fmla="*/ 15 h 61"/>
                  <a:gd name="T10" fmla="*/ 43 w 44"/>
                  <a:gd name="T11" fmla="*/ 5 h 61"/>
                  <a:gd name="T12" fmla="*/ 33 w 44"/>
                  <a:gd name="T13" fmla="*/ 2 h 61"/>
                </a:gdLst>
                <a:ahLst/>
                <a:cxnLst>
                  <a:cxn ang="0">
                    <a:pos x="T0" y="T1"/>
                  </a:cxn>
                  <a:cxn ang="0">
                    <a:pos x="T2" y="T3"/>
                  </a:cxn>
                  <a:cxn ang="0">
                    <a:pos x="T4" y="T5"/>
                  </a:cxn>
                  <a:cxn ang="0">
                    <a:pos x="T6" y="T7"/>
                  </a:cxn>
                  <a:cxn ang="0">
                    <a:pos x="T8" y="T9"/>
                  </a:cxn>
                  <a:cxn ang="0">
                    <a:pos x="T10" y="T11"/>
                  </a:cxn>
                  <a:cxn ang="0">
                    <a:pos x="T12" y="T13"/>
                  </a:cxn>
                </a:cxnLst>
                <a:rect l="0" t="0" r="r" b="b"/>
                <a:pathLst>
                  <a:path w="44" h="61">
                    <a:moveTo>
                      <a:pt x="33" y="2"/>
                    </a:moveTo>
                    <a:cubicBezTo>
                      <a:pt x="13" y="11"/>
                      <a:pt x="0" y="32"/>
                      <a:pt x="0" y="54"/>
                    </a:cubicBezTo>
                    <a:cubicBezTo>
                      <a:pt x="0" y="58"/>
                      <a:pt x="3" y="61"/>
                      <a:pt x="7" y="61"/>
                    </a:cubicBezTo>
                    <a:cubicBezTo>
                      <a:pt x="11" y="61"/>
                      <a:pt x="14" y="58"/>
                      <a:pt x="14" y="54"/>
                    </a:cubicBezTo>
                    <a:cubicBezTo>
                      <a:pt x="14" y="37"/>
                      <a:pt x="24" y="22"/>
                      <a:pt x="39" y="15"/>
                    </a:cubicBezTo>
                    <a:cubicBezTo>
                      <a:pt x="43" y="13"/>
                      <a:pt x="44" y="9"/>
                      <a:pt x="43" y="5"/>
                    </a:cubicBezTo>
                    <a:cubicBezTo>
                      <a:pt x="41" y="2"/>
                      <a:pt x="37"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E" dirty="0">
                  <a:solidFill>
                    <a:prstClr val="black"/>
                  </a:solidFill>
                  <a:latin typeface="Century Gothic" panose="020F0302020204030204"/>
                </a:endParaRPr>
              </a:p>
            </p:txBody>
          </p:sp>
        </p:grpSp>
      </p:grpSp>
    </p:spTree>
    <p:extLst>
      <p:ext uri="{BB962C8B-B14F-4D97-AF65-F5344CB8AC3E}">
        <p14:creationId xmlns:p14="http://schemas.microsoft.com/office/powerpoint/2010/main" val="938087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7" y="360587"/>
            <a:ext cx="8951251" cy="581698"/>
          </a:xfrm>
        </p:spPr>
        <p:txBody>
          <a:bodyPr/>
          <a:lstStyle/>
          <a:p>
            <a:r>
              <a:rPr lang="en-US" sz="1800" b="0" dirty="0"/>
              <a:t>„Investors going Green“</a:t>
            </a:r>
            <a:r>
              <a:rPr lang="en-US" sz="2400" dirty="0"/>
              <a:t/>
            </a:r>
            <a:br>
              <a:rPr lang="en-US" sz="2400" dirty="0"/>
            </a:br>
            <a:r>
              <a:rPr lang="en-US" sz="2400" dirty="0" err="1"/>
              <a:t>Rückblick</a:t>
            </a:r>
            <a:r>
              <a:rPr lang="en-US" sz="2400" dirty="0"/>
              <a:t>: </a:t>
            </a:r>
            <a:r>
              <a:rPr lang="en-US" sz="2400" dirty="0" err="1"/>
              <a:t>wichtigste</a:t>
            </a:r>
            <a:r>
              <a:rPr lang="en-US" sz="2400" dirty="0"/>
              <a:t> Green Energy </a:t>
            </a:r>
            <a:r>
              <a:rPr lang="en-US" sz="2400" dirty="0" err="1"/>
              <a:t>Transaktionen</a:t>
            </a:r>
            <a:r>
              <a:rPr lang="en-US" sz="2400" dirty="0"/>
              <a:t> in 2021 </a:t>
            </a:r>
          </a:p>
        </p:txBody>
      </p:sp>
      <p:sp>
        <p:nvSpPr>
          <p:cNvPr id="9" name="Slide Number Placeholder 8"/>
          <p:cNvSpPr>
            <a:spLocks noGrp="1"/>
          </p:cNvSpPr>
          <p:nvPr>
            <p:ph type="sldNum" sz="quarter" idx="4"/>
          </p:nvPr>
        </p:nvSpPr>
        <p:spPr/>
        <p:txBody>
          <a:bodyPr/>
          <a:lstStyle/>
          <a:p>
            <a:pPr>
              <a:defRPr/>
            </a:pPr>
            <a:fld id="{C0A0A431-90B2-4C9C-B01F-D3F48C214D91}" type="slidenum">
              <a:rPr lang="de-DE">
                <a:solidFill>
                  <a:prstClr val="white"/>
                </a:solidFill>
                <a:latin typeface="Century Gothic" panose="020F0302020204030204"/>
              </a:rPr>
              <a:pPr>
                <a:defRPr/>
              </a:pPr>
              <a:t>8</a:t>
            </a:fld>
            <a:endParaRPr lang="de-DE" dirty="0">
              <a:solidFill>
                <a:prstClr val="white"/>
              </a:solidFill>
              <a:latin typeface="Century Gothic" panose="020F0302020204030204"/>
            </a:endParaRPr>
          </a:p>
        </p:txBody>
      </p:sp>
      <p:sp>
        <p:nvSpPr>
          <p:cNvPr id="16" name="Inhaltsplatzhalter 5"/>
          <p:cNvSpPr txBox="1">
            <a:spLocks/>
          </p:cNvSpPr>
          <p:nvPr/>
        </p:nvSpPr>
        <p:spPr>
          <a:xfrm>
            <a:off x="3670185" y="1124744"/>
            <a:ext cx="5316512" cy="5184576"/>
          </a:xfrm>
          <a:prstGeom prst="rect">
            <a:avLst/>
          </a:prstGeom>
        </p:spPr>
        <p:txBody>
          <a:bodyPr/>
          <a:lstStyle>
            <a:lvl1pPr marL="185733" indent="-185733" algn="l" defTabSz="742931" rtl="0" eaLnBrk="1" latinLnBrk="0" hangingPunct="1">
              <a:lnSpc>
                <a:spcPct val="100000"/>
              </a:lnSpc>
              <a:spcBef>
                <a:spcPts val="813"/>
              </a:spcBef>
              <a:buClr>
                <a:srgbClr val="214759"/>
              </a:buClr>
              <a:buFont typeface="Wingdings" pitchFamily="2" charset="2"/>
              <a:buChar char="§"/>
              <a:defRPr sz="1517" kern="1200">
                <a:solidFill>
                  <a:schemeClr val="tx1"/>
                </a:solidFill>
                <a:latin typeface="+mn-lt"/>
                <a:ea typeface="Verdana" panose="020B0604030504040204" pitchFamily="34" charset="0"/>
                <a:cs typeface="Arial" panose="020B0604020202020204" pitchFamily="34" charset="0"/>
              </a:defRPr>
            </a:lvl1pPr>
            <a:lvl2pPr marL="557199"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2pPr>
            <a:lvl3pPr marL="928664" indent="-185733" algn="l" defTabSz="742931" rtl="0" eaLnBrk="1" latinLnBrk="0" hangingPunct="1">
              <a:lnSpc>
                <a:spcPct val="100000"/>
              </a:lnSpc>
              <a:spcBef>
                <a:spcPts val="406"/>
              </a:spcBef>
              <a:buClr>
                <a:srgbClr val="214759"/>
              </a:buClr>
              <a:buFont typeface="Symbol" panose="05050102010706020507" pitchFamily="18" charset="2"/>
              <a:buChar char="-"/>
              <a:defRPr sz="1300" kern="1200">
                <a:solidFill>
                  <a:schemeClr val="tx1"/>
                </a:solidFill>
                <a:latin typeface="+mn-lt"/>
                <a:ea typeface="Verdana" panose="020B0604030504040204" pitchFamily="34" charset="0"/>
                <a:cs typeface="Arial" panose="020B0604020202020204" pitchFamily="34" charset="0"/>
              </a:defRPr>
            </a:lvl3pPr>
            <a:lvl4pPr marL="1300130"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6"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spcBef>
                <a:spcPts val="300"/>
              </a:spcBef>
              <a:buNone/>
            </a:pPr>
            <a:r>
              <a:rPr lang="en-US" sz="1120" b="1" dirty="0">
                <a:solidFill>
                  <a:schemeClr val="tx2"/>
                </a:solidFill>
              </a:rPr>
              <a:t>Qatar Investment Authority und </a:t>
            </a:r>
            <a:r>
              <a:rPr lang="en-US" sz="1120" b="1" dirty="0" err="1">
                <a:solidFill>
                  <a:schemeClr val="tx2"/>
                </a:solidFill>
              </a:rPr>
              <a:t>Iberdrola</a:t>
            </a:r>
            <a:r>
              <a:rPr lang="en-US" sz="1120" b="1" dirty="0">
                <a:solidFill>
                  <a:schemeClr val="tx2"/>
                </a:solidFill>
              </a:rPr>
              <a:t> </a:t>
            </a:r>
          </a:p>
          <a:p>
            <a:pPr algn="just">
              <a:spcBef>
                <a:spcPts val="300"/>
              </a:spcBef>
            </a:pPr>
            <a:r>
              <a:rPr lang="de-DE" sz="1120" dirty="0"/>
              <a:t>Investition von insgesamt 4 Mrd. USD in </a:t>
            </a:r>
            <a:r>
              <a:rPr lang="de-DE" sz="1120" b="1" dirty="0" err="1">
                <a:solidFill>
                  <a:schemeClr val="accent4"/>
                </a:solidFill>
              </a:rPr>
              <a:t>Avangrid</a:t>
            </a:r>
            <a:r>
              <a:rPr lang="de-DE" sz="1120" dirty="0"/>
              <a:t>, das in den USA ansässige Unternehmen für nachhaltige Energie, das vom Mehrheitseigentümer </a:t>
            </a:r>
            <a:r>
              <a:rPr lang="de-DE" sz="1120" dirty="0" err="1"/>
              <a:t>Iberdrola</a:t>
            </a:r>
            <a:r>
              <a:rPr lang="de-DE" sz="1120" dirty="0"/>
              <a:t>, einem spanischen Versorgungskonzern, kontrolliert wird. </a:t>
            </a:r>
          </a:p>
          <a:p>
            <a:pPr algn="just">
              <a:spcBef>
                <a:spcPts val="300"/>
              </a:spcBef>
            </a:pPr>
            <a:r>
              <a:rPr lang="de-DE" sz="1120" dirty="0"/>
              <a:t>Die Erlöse aus der Investition wurden zur Finanzierung einer geplanten Fusion zwischen </a:t>
            </a:r>
            <a:r>
              <a:rPr lang="de-DE" sz="1120" dirty="0" err="1"/>
              <a:t>Avangrid</a:t>
            </a:r>
            <a:r>
              <a:rPr lang="de-DE" sz="1120" dirty="0"/>
              <a:t> und dem US-Versorgungsunternehmen PNM Resources verwendet. Die Fusion wird Investitionen in Offshore-Windenergieprojekte und andere Projekte im Bereich der erneuerbaren Energien fördern.</a:t>
            </a:r>
          </a:p>
          <a:p>
            <a:pPr algn="just">
              <a:spcBef>
                <a:spcPts val="300"/>
              </a:spcBef>
            </a:pPr>
            <a:endParaRPr lang="de-DE" sz="1120" dirty="0"/>
          </a:p>
          <a:p>
            <a:pPr marL="0" indent="0" algn="just">
              <a:spcBef>
                <a:spcPts val="300"/>
              </a:spcBef>
              <a:buNone/>
            </a:pPr>
            <a:r>
              <a:rPr lang="de-DE" sz="1120" b="1" dirty="0">
                <a:solidFill>
                  <a:schemeClr val="tx2"/>
                </a:solidFill>
              </a:rPr>
              <a:t>GIC </a:t>
            </a:r>
          </a:p>
          <a:p>
            <a:pPr algn="just">
              <a:spcBef>
                <a:spcPts val="300"/>
              </a:spcBef>
            </a:pPr>
            <a:r>
              <a:rPr lang="de-DE" sz="1120" dirty="0"/>
              <a:t>Anteilskauf von 19,9 Prozent an </a:t>
            </a:r>
            <a:r>
              <a:rPr lang="de-DE" sz="1120" b="1" dirty="0">
                <a:solidFill>
                  <a:schemeClr val="accent4"/>
                </a:solidFill>
              </a:rPr>
              <a:t>Duke </a:t>
            </a:r>
            <a:r>
              <a:rPr lang="de-DE" sz="1120" b="1" dirty="0" err="1">
                <a:solidFill>
                  <a:schemeClr val="accent4"/>
                </a:solidFill>
              </a:rPr>
              <a:t>Energy</a:t>
            </a:r>
            <a:r>
              <a:rPr lang="de-DE" sz="1120" b="1" dirty="0">
                <a:solidFill>
                  <a:schemeClr val="accent4"/>
                </a:solidFill>
              </a:rPr>
              <a:t> Indiana </a:t>
            </a:r>
            <a:r>
              <a:rPr lang="de-DE" sz="1120" dirty="0"/>
              <a:t>für 2,0 Milliarden US-Dollar</a:t>
            </a:r>
          </a:p>
          <a:p>
            <a:pPr algn="just">
              <a:spcBef>
                <a:spcPts val="300"/>
              </a:spcBef>
            </a:pPr>
            <a:r>
              <a:rPr lang="de-DE" sz="1120" dirty="0"/>
              <a:t>Duke plant, den Erlös aus dieser Transaktion zur Finanzierung eines Fünfjahresplans zu verwenden, um den Übergang von Duke zu sauberer Energie zu beschleunigen.</a:t>
            </a:r>
          </a:p>
          <a:p>
            <a:pPr algn="just">
              <a:spcBef>
                <a:spcPts val="300"/>
              </a:spcBef>
            </a:pPr>
            <a:endParaRPr lang="de-DE" sz="1120" dirty="0"/>
          </a:p>
          <a:p>
            <a:pPr marL="0" indent="0" algn="just">
              <a:spcBef>
                <a:spcPts val="300"/>
              </a:spcBef>
              <a:buNone/>
            </a:pPr>
            <a:r>
              <a:rPr lang="de-DE" sz="1120" b="1" dirty="0">
                <a:solidFill>
                  <a:schemeClr val="tx2"/>
                </a:solidFill>
              </a:rPr>
              <a:t>SK Holdings</a:t>
            </a:r>
          </a:p>
          <a:p>
            <a:pPr algn="just">
              <a:spcBef>
                <a:spcPts val="300"/>
              </a:spcBef>
            </a:pPr>
            <a:r>
              <a:rPr lang="de-DE" sz="1120" dirty="0"/>
              <a:t>Anteilserwerb für 1,5 Milliarden US-Dollar von 10,2 Prozent an </a:t>
            </a:r>
            <a:r>
              <a:rPr lang="de-DE" sz="1120" b="1" dirty="0">
                <a:solidFill>
                  <a:schemeClr val="accent4"/>
                </a:solidFill>
              </a:rPr>
              <a:t>Plug Power</a:t>
            </a:r>
          </a:p>
          <a:p>
            <a:pPr algn="just">
              <a:spcBef>
                <a:spcPts val="300"/>
              </a:spcBef>
            </a:pPr>
            <a:r>
              <a:rPr lang="de-DE" sz="1120" dirty="0"/>
              <a:t>Die in den USA entwickelten sauberen Energietechnologien haben sich auch für internationale Unternehmen als attraktiv erwiesen</a:t>
            </a:r>
          </a:p>
          <a:p>
            <a:pPr algn="just">
              <a:spcBef>
                <a:spcPts val="300"/>
              </a:spcBef>
            </a:pPr>
            <a:r>
              <a:rPr lang="de-DE" sz="1120" dirty="0"/>
              <a:t>Plug Power: US-Anbieter von Wasserstoff-Brennstoffzellen für Transport und Mobilität. </a:t>
            </a:r>
          </a:p>
          <a:p>
            <a:pPr algn="just">
              <a:spcBef>
                <a:spcPts val="300"/>
              </a:spcBef>
            </a:pPr>
            <a:r>
              <a:rPr lang="de-DE" sz="1120" dirty="0"/>
              <a:t>Im Rahmen der Transaktion wird Plug Power mit der SK Group zusammenarbeiten, um Wasserstofftanksysteme in Südkorea und anderen asiatischen Märkten einzuführen.</a:t>
            </a:r>
          </a:p>
          <a:p>
            <a:pPr algn="just">
              <a:spcBef>
                <a:spcPts val="300"/>
              </a:spcBef>
            </a:pPr>
            <a:endParaRPr lang="de-DE" sz="900" dirty="0"/>
          </a:p>
          <a:p>
            <a:pPr algn="just">
              <a:spcBef>
                <a:spcPts val="300"/>
              </a:spcBef>
            </a:pPr>
            <a:endParaRPr lang="en-US" sz="900" dirty="0"/>
          </a:p>
        </p:txBody>
      </p:sp>
      <p:pic>
        <p:nvPicPr>
          <p:cNvPr id="1028" name="Picture 4" descr="Qatar Investment Authority ist federführend bei strategischen  Wachstumsinvestitionen in Höhe von mehr als 500 Millionen US-Dollar in SoFi  | Business W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259" y="1803288"/>
            <a:ext cx="2111267" cy="7042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berdrola | TopLadekarten.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089" y="1626112"/>
            <a:ext cx="927737" cy="4250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vernment of Singapore Investment Corporation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2914" y="3522008"/>
            <a:ext cx="1024913" cy="4911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K Group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5649" y="5013176"/>
            <a:ext cx="1064484" cy="84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1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1388" y="3217223"/>
            <a:ext cx="8944100" cy="600101"/>
          </a:xfrm>
        </p:spPr>
        <p:txBody>
          <a:bodyPr/>
          <a:lstStyle/>
          <a:p>
            <a:r>
              <a:rPr lang="de-DE" dirty="0" smtClean="0"/>
              <a:t>Marktübersicht und -entwicklung</a:t>
            </a:r>
            <a:endParaRPr lang="de-DE" dirty="0"/>
          </a:p>
        </p:txBody>
      </p:sp>
    </p:spTree>
    <p:extLst>
      <p:ext uri="{BB962C8B-B14F-4D97-AF65-F5344CB8AC3E}">
        <p14:creationId xmlns:p14="http://schemas.microsoft.com/office/powerpoint/2010/main" val="247408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P_PPT">
  <a:themeElements>
    <a:clrScheme name="Benutzerdefiniert 9">
      <a:dk1>
        <a:sysClr val="windowText" lastClr="000000"/>
      </a:dk1>
      <a:lt1>
        <a:sysClr val="window" lastClr="FFFFFF"/>
      </a:lt1>
      <a:dk2>
        <a:srgbClr val="244C5A"/>
      </a:dk2>
      <a:lt2>
        <a:srgbClr val="58B6C0"/>
      </a:lt2>
      <a:accent1>
        <a:srgbClr val="75BDA7"/>
      </a:accent1>
      <a:accent2>
        <a:srgbClr val="7A8C8E"/>
      </a:accent2>
      <a:accent3>
        <a:srgbClr val="84ACB6"/>
      </a:accent3>
      <a:accent4>
        <a:srgbClr val="EE7624"/>
      </a:accent4>
      <a:accent5>
        <a:srgbClr val="6B9F25"/>
      </a:accent5>
      <a:accent6>
        <a:srgbClr val="9F6715"/>
      </a:accent6>
      <a:hlink>
        <a:srgbClr val="6B9F25"/>
      </a:hlink>
      <a:folHlink>
        <a:srgbClr val="9F671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000" b="1" dirty="0" smtClean="0">
            <a:latin typeface="+mj-lt"/>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0" tIns="0" rIns="0" bIns="0" rtlCol="0" anchor="t">
        <a:spAutoFit/>
      </a:bodyPr>
      <a:lstStyle>
        <a:defPPr algn="l">
          <a:defRPr sz="1200" dirty="0" smtClean="0">
            <a:latin typeface="+mj-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uP_PPT" id="{674F18DF-AD11-444D-AD33-F9F271DBBB98}" vid="{9AED44A6-C3CF-454A-96D2-F3A29F3F11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SuP_PPT</Template>
  <TotalTime>0</TotalTime>
  <Words>4134</Words>
  <Application>Microsoft Office PowerPoint</Application>
  <PresentationFormat>A4 Paper (210x297 mm)</PresentationFormat>
  <Paragraphs>553</Paragraphs>
  <Slides>31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Century Gothic</vt:lpstr>
      <vt:lpstr>Symbol</vt:lpstr>
      <vt:lpstr>Verdana</vt:lpstr>
      <vt:lpstr>Wingdings</vt:lpstr>
      <vt:lpstr>SuP_PPT</vt:lpstr>
      <vt:lpstr>Transaktionspotenzial: Erneuerbare Energien</vt:lpstr>
      <vt:lpstr>„Investors going Green“ </vt:lpstr>
      <vt:lpstr>„Investors going Green“  Finanzierung der Energiewende durch Investoren </vt:lpstr>
      <vt:lpstr>„Investors going Green“ Finanzierung der Energiewende durch Investoren </vt:lpstr>
      <vt:lpstr>„Investors going Green“ Taxonomie-VO </vt:lpstr>
      <vt:lpstr>„Investors going Green“ Investoren(Erwartete) Auswirkungen der Taxonomie-VO   </vt:lpstr>
      <vt:lpstr>„Investors going Green“ Investors Going Green </vt:lpstr>
      <vt:lpstr>„Investors going Green“ Rückblick: wichtigste Green Energy Transaktionen in 2021 </vt:lpstr>
      <vt:lpstr>Marktübersicht und -entwicklung</vt:lpstr>
      <vt:lpstr>Marktübersicht und -entwicklung Enwicklung weltweiter Installationen 2019 und 2050 </vt:lpstr>
      <vt:lpstr>Marktübersicht und -entwicklung Die weltweite Stromgewinnung nach Brennstoffen  </vt:lpstr>
      <vt:lpstr>Marktübersicht und -entwicklung Die Entwicklung erneuerbarer Energiequellen in Deutschland  </vt:lpstr>
      <vt:lpstr>Marktübersicht und -entwicklung Die Entwicklung erneuerbarer Energiequellen in Deutschland  </vt:lpstr>
      <vt:lpstr>Einzelne Sektoren Erneuerbarer Energie </vt:lpstr>
      <vt:lpstr>Einzelne Sektoren Erneuerbarer Energie  1. Windenergie</vt:lpstr>
      <vt:lpstr>Einzelne Sektoren Erneuerbarer Energie  1. Windenergie</vt:lpstr>
      <vt:lpstr>Einzelne Sektoren Erneuerbarer Energie  2. Solarenergie </vt:lpstr>
      <vt:lpstr>Einzelne Sektoren Erneuerbarer Energie  3. Wasserkraft </vt:lpstr>
      <vt:lpstr>Einzelne Sektoren Erneuerbarer Energie  4. Energieinfrastruktur</vt:lpstr>
      <vt:lpstr>Risiken und Vorteile der Investition in Erneuerbare Energien </vt:lpstr>
      <vt:lpstr> Risiken und Vorteile der Investition in Erneuerbare Energien  Vorteile   </vt:lpstr>
      <vt:lpstr> Risiken und Vorteile der Investition in Erneuerbare Energien  Vorteile   </vt:lpstr>
      <vt:lpstr> Risiken und Vorteile der Investition in Erneuerbare Energien  Vorteile   </vt:lpstr>
      <vt:lpstr> Risiken und Vorteile der Investition in Erneuerbare Energien  Vorteile   </vt:lpstr>
      <vt:lpstr> Risiken und Vorteile der Investition in Erneuerbare Energien  Risiken    </vt:lpstr>
      <vt:lpstr>Investmentmöglichkeiten</vt:lpstr>
      <vt:lpstr>  Investitionsmöglichkeiten   </vt:lpstr>
      <vt:lpstr>Ihr Team </vt:lpstr>
      <vt:lpstr> Ihr Team  SARAH KASPER   </vt:lpstr>
      <vt:lpstr> Ihr Team  MICHAEL SCHLECHT   </vt:lpstr>
      <vt:lpstr>PowerPoint Presentation</vt:lpstr>
    </vt:vector>
  </TitlesOfParts>
  <Company>DATEV 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Carve-Out – Webinar DRAFT</dc:title>
  <dc:creator>Assouline Jonathan</dc:creator>
  <cp:lastModifiedBy>Ulm, Benita</cp:lastModifiedBy>
  <cp:revision>1414</cp:revision>
  <cp:lastPrinted>2022-01-19T15:37:41Z</cp:lastPrinted>
  <dcterms:created xsi:type="dcterms:W3CDTF">2021-04-28T09:31:49Z</dcterms:created>
  <dcterms:modified xsi:type="dcterms:W3CDTF">2022-01-25T08:48:55Z</dcterms:modified>
</cp:coreProperties>
</file>